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56" r:id="rId2"/>
    <p:sldId id="395" r:id="rId3"/>
    <p:sldId id="609" r:id="rId4"/>
    <p:sldId id="610" r:id="rId5"/>
    <p:sldId id="611" r:id="rId6"/>
    <p:sldId id="612" r:id="rId7"/>
    <p:sldId id="613" r:id="rId8"/>
    <p:sldId id="614" r:id="rId9"/>
    <p:sldId id="615" r:id="rId10"/>
    <p:sldId id="616" r:id="rId11"/>
    <p:sldId id="399" r:id="rId12"/>
    <p:sldId id="549" r:id="rId13"/>
    <p:sldId id="550" r:id="rId14"/>
    <p:sldId id="551" r:id="rId15"/>
    <p:sldId id="552" r:id="rId16"/>
    <p:sldId id="553" r:id="rId17"/>
    <p:sldId id="554" r:id="rId18"/>
    <p:sldId id="555" r:id="rId19"/>
    <p:sldId id="557" r:id="rId20"/>
    <p:sldId id="558" r:id="rId21"/>
    <p:sldId id="560" r:id="rId22"/>
    <p:sldId id="561" r:id="rId23"/>
    <p:sldId id="562" r:id="rId24"/>
    <p:sldId id="563" r:id="rId25"/>
    <p:sldId id="564" r:id="rId26"/>
    <p:sldId id="565" r:id="rId27"/>
    <p:sldId id="566" r:id="rId28"/>
    <p:sldId id="567" r:id="rId29"/>
    <p:sldId id="568" r:id="rId30"/>
    <p:sldId id="569" r:id="rId31"/>
    <p:sldId id="570" r:id="rId32"/>
    <p:sldId id="571" r:id="rId33"/>
    <p:sldId id="572" r:id="rId34"/>
    <p:sldId id="573" r:id="rId35"/>
    <p:sldId id="574" r:id="rId36"/>
    <p:sldId id="575" r:id="rId37"/>
    <p:sldId id="576" r:id="rId38"/>
    <p:sldId id="577" r:id="rId39"/>
    <p:sldId id="578" r:id="rId40"/>
    <p:sldId id="579" r:id="rId41"/>
    <p:sldId id="580" r:id="rId42"/>
    <p:sldId id="581" r:id="rId43"/>
    <p:sldId id="582" r:id="rId44"/>
    <p:sldId id="583" r:id="rId45"/>
    <p:sldId id="584" r:id="rId46"/>
    <p:sldId id="585" r:id="rId47"/>
    <p:sldId id="586" r:id="rId48"/>
    <p:sldId id="587" r:id="rId49"/>
    <p:sldId id="588" r:id="rId50"/>
    <p:sldId id="589" r:id="rId51"/>
    <p:sldId id="590" r:id="rId52"/>
    <p:sldId id="591" r:id="rId53"/>
    <p:sldId id="592" r:id="rId54"/>
    <p:sldId id="593" r:id="rId55"/>
    <p:sldId id="594" r:id="rId56"/>
    <p:sldId id="595" r:id="rId57"/>
    <p:sldId id="596" r:id="rId58"/>
    <p:sldId id="597" r:id="rId59"/>
    <p:sldId id="598" r:id="rId60"/>
    <p:sldId id="599" r:id="rId61"/>
    <p:sldId id="600" r:id="rId62"/>
    <p:sldId id="602" r:id="rId63"/>
    <p:sldId id="603" r:id="rId64"/>
    <p:sldId id="604" r:id="rId65"/>
    <p:sldId id="605" r:id="rId66"/>
    <p:sldId id="606" r:id="rId67"/>
    <p:sldId id="607" r:id="rId68"/>
    <p:sldId id="608" r:id="rId69"/>
  </p:sldIdLst>
  <p:sldSz cx="9144000" cy="6858000" type="screen4x3"/>
  <p:notesSz cx="6858000" cy="9144000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A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6" autoAdjust="0"/>
    <p:restoredTop sz="98498" autoAdjust="0"/>
  </p:normalViewPr>
  <p:slideViewPr>
    <p:cSldViewPr snapToGrid="0" snapToObjects="1">
      <p:cViewPr>
        <p:scale>
          <a:sx n="86" d="100"/>
          <a:sy n="86" d="100"/>
        </p:scale>
        <p:origin x="-400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handoutMaster" Target="handoutMasters/handout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5FF2F82-B809-9642-AB1B-62074FF2BF77}" type="datetimeFigureOut">
              <a:rPr lang="nl-NL"/>
              <a:pPr/>
              <a:t>22/10/14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4E73A72-2EFA-1A43-8B59-837BCFC1F9C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166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3905D-BBCA-9A4D-B36D-E2BB26E87221}" type="datetimeFigureOut">
              <a:rPr lang="nl-NL" smtClean="0"/>
              <a:t>22/10/14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C6E56-2499-0547-A70D-FD50AAB7E7C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126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2000">
                <a:latin typeface="Lucida Grande" charset="0"/>
                <a:cs typeface="Lucida Grande" charset="0"/>
                <a:sym typeface="Lucida Grande" charset="0"/>
              </a:rPr>
              <a:t>Bereik vergroten</a:t>
            </a:r>
          </a:p>
          <a:p>
            <a:r>
              <a:rPr lang="en-US" sz="2000">
                <a:latin typeface="Lucida Grande" charset="0"/>
                <a:cs typeface="Lucida Grande" charset="0"/>
                <a:sym typeface="Lucida Grande" charset="0"/>
              </a:rPr>
              <a:t>Meer momenten</a:t>
            </a:r>
          </a:p>
          <a:p>
            <a:r>
              <a:rPr lang="en-US" sz="2000">
                <a:latin typeface="Lucida Grande" charset="0"/>
                <a:cs typeface="Lucida Grande" charset="0"/>
                <a:sym typeface="Lucida Grande" charset="0"/>
              </a:rPr>
              <a:t>Andere momenten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653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 marL="749300" indent="-533400">
              <a:spcBef>
                <a:spcPts val="3500"/>
              </a:spcBef>
              <a:buSzPct val="171000"/>
              <a:buFont typeface="Helvetica" charset="0"/>
              <a:buChar char="•"/>
            </a:pPr>
            <a:r>
              <a:rPr lang="en-US" sz="140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Niet in de NOOD fase (voor nieuwe klanten)</a:t>
            </a:r>
          </a:p>
          <a:p>
            <a:pPr marL="749300" indent="-533400">
              <a:spcBef>
                <a:spcPts val="3500"/>
              </a:spcBef>
              <a:buSzPct val="171000"/>
              <a:buFont typeface="Helvetica" charset="0"/>
              <a:buChar char="•"/>
            </a:pPr>
            <a:r>
              <a:rPr lang="en-US" sz="140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Wel om een relatie te bouwen met bestaande contacten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6536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6536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6536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6536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3832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2716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DF903-0029-467C-BDB7-8570C462398D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913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beeld_geselecteer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3373438"/>
            <a:ext cx="3838575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fbeelding 8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390525"/>
            <a:ext cx="1420813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9"/>
          <p:cNvSpPr txBox="1">
            <a:spLocks noChangeArrowheads="1"/>
          </p:cNvSpPr>
          <p:nvPr userDrawn="1"/>
        </p:nvSpPr>
        <p:spPr bwMode="auto">
          <a:xfrm>
            <a:off x="542925" y="6057900"/>
            <a:ext cx="519588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nl-NL" sz="1200"/>
              <a:t>Hogeschool PXL – Elfde-Liniestraat 24 – B-3500 Hasselt</a:t>
            </a:r>
          </a:p>
          <a:p>
            <a:r>
              <a:rPr lang="nl-NL" sz="1200"/>
              <a:t>www.pxl.be - www.pxl.be/facebook</a:t>
            </a:r>
          </a:p>
          <a:p>
            <a:endParaRPr lang="nl-NL"/>
          </a:p>
        </p:txBody>
      </p:sp>
      <p:pic>
        <p:nvPicPr>
          <p:cNvPr id="7" name="Afbeelding 10" descr="dehogeschoolmethetnetwer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5543550"/>
            <a:ext cx="297497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1198" y="1903517"/>
            <a:ext cx="7772400" cy="1470025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42241" y="3876249"/>
            <a:ext cx="4807127" cy="1137302"/>
          </a:xfrm>
        </p:spPr>
        <p:txBody>
          <a:bodyPr/>
          <a:lstStyle>
            <a:lvl1pPr marL="0" indent="0" algn="l">
              <a:buNone/>
              <a:defRPr b="1">
                <a:solidFill>
                  <a:srgbClr val="58A61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Klik om de titelstijl van het model te bewerken</a:t>
            </a:r>
            <a:endParaRPr lang="nl-NL" dirty="0"/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536575" y="6399213"/>
            <a:ext cx="126523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9BD2E2-AFF1-7C46-9604-D31073454756}" type="datetimeFigureOut">
              <a:rPr lang="nl-NL"/>
              <a:pPr/>
              <a:t>22/10/14</a:t>
            </a:fld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3232150" y="6399213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D4FBA8-5E49-F945-B294-A924C4BEB4A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9449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BE" noProof="0" smtClean="0"/>
              <a:t>Sleep de afbeelding naar de tijdelijke aanduiding of klik op het pictogram als u een afbeelding wilt toevoegen</a:t>
            </a:r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6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60B968-6900-BF4E-BD20-DEBCFA3CEF3E}" type="datetimeFigureOut">
              <a:rPr lang="nl-NL"/>
              <a:pPr/>
              <a:t>22/10/14</a:t>
            </a:fld>
            <a:endParaRPr lang="nl-NL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B06C7B-9B0A-3D4F-B5F1-B3396F82FEF6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747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638993-B67F-3941-940A-3793FCF79502}" type="datetimeFigureOut">
              <a:rPr lang="nl-NL"/>
              <a:pPr/>
              <a:t>22/10/14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781DFF-C52C-7244-8E8E-3022B887CAB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8074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C148D8-3999-7048-8CB8-74D568969D6B}" type="datetimeFigureOut">
              <a:rPr lang="nl-NL"/>
              <a:pPr/>
              <a:t>22/10/14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1B31D2-7FE4-1E4D-A9E8-10E4E45F8A8A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2325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agraaf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6" y="6317200"/>
            <a:ext cx="1214476" cy="357719"/>
          </a:xfrm>
          <a:prstGeom prst="rect">
            <a:avLst/>
          </a:prstGeom>
        </p:spPr>
      </p:pic>
      <p:sp>
        <p:nvSpPr>
          <p:cNvPr id="9" name="Tijdelijke aanduiding voor voettekst 4"/>
          <p:cNvSpPr txBox="1">
            <a:spLocks/>
          </p:cNvSpPr>
          <p:nvPr userDrawn="1"/>
        </p:nvSpPr>
        <p:spPr>
          <a:xfrm>
            <a:off x="2363296" y="6298079"/>
            <a:ext cx="655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nl-NL" sz="1000" dirty="0" smtClean="0"/>
              <a:t>opleiding MARKETING – cursus Direct &amp; Interactieve Marketing – 2013-2014</a:t>
            </a:r>
            <a:endParaRPr lang="nl-NL" sz="1000" dirty="0"/>
          </a:p>
        </p:txBody>
      </p:sp>
      <p:cxnSp>
        <p:nvCxnSpPr>
          <p:cNvPr id="3" name="Rechte verbindingslijn 2"/>
          <p:cNvCxnSpPr/>
          <p:nvPr userDrawn="1"/>
        </p:nvCxnSpPr>
        <p:spPr>
          <a:xfrm>
            <a:off x="0" y="6226137"/>
            <a:ext cx="9144000" cy="1027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Rechthoek 5"/>
          <p:cNvSpPr/>
          <p:nvPr userDrawn="1"/>
        </p:nvSpPr>
        <p:spPr>
          <a:xfrm>
            <a:off x="0" y="15354"/>
            <a:ext cx="9144000" cy="570274"/>
          </a:xfrm>
          <a:prstGeom prst="rect">
            <a:avLst/>
          </a:prstGeom>
          <a:noFill/>
          <a:ln w="6350" cap="rnd" cmpd="sng" algn="ctr">
            <a:solidFill>
              <a:srgbClr val="58A6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15354"/>
            <a:ext cx="154112" cy="570273"/>
          </a:xfrm>
          <a:prstGeom prst="rect">
            <a:avLst/>
          </a:prstGeom>
          <a:solidFill>
            <a:srgbClr val="58A618"/>
          </a:solidFill>
          <a:ln w="6350" cap="rnd" cmpd="sng" algn="ctr">
            <a:solidFill>
              <a:srgbClr val="58A6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Subtitel 2"/>
          <p:cNvSpPr txBox="1">
            <a:spLocks/>
          </p:cNvSpPr>
          <p:nvPr userDrawn="1"/>
        </p:nvSpPr>
        <p:spPr>
          <a:xfrm>
            <a:off x="154113" y="73458"/>
            <a:ext cx="8959066" cy="450525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400" b="1" dirty="0" smtClean="0">
                <a:solidFill>
                  <a:srgbClr val="58A618"/>
                </a:solidFill>
              </a:rPr>
              <a:t>5.3 websites &amp; e-commerce	 	  </a:t>
            </a:r>
            <a:r>
              <a:rPr lang="nl-BE" sz="2400" b="1" dirty="0" smtClean="0">
                <a:solidFill>
                  <a:schemeClr val="bg1">
                    <a:lumMod val="85000"/>
                  </a:schemeClr>
                </a:solidFill>
              </a:rPr>
              <a:t>5.4 SEO-SEA</a:t>
            </a:r>
          </a:p>
        </p:txBody>
      </p:sp>
    </p:spTree>
    <p:extLst>
      <p:ext uri="{BB962C8B-B14F-4D97-AF65-F5344CB8AC3E}">
        <p14:creationId xmlns:p14="http://schemas.microsoft.com/office/powerpoint/2010/main" val="3153304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agraaf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6" y="6317200"/>
            <a:ext cx="1214476" cy="357719"/>
          </a:xfrm>
          <a:prstGeom prst="rect">
            <a:avLst/>
          </a:prstGeom>
        </p:spPr>
      </p:pic>
      <p:sp>
        <p:nvSpPr>
          <p:cNvPr id="9" name="Tijdelijke aanduiding voor voettekst 4"/>
          <p:cNvSpPr txBox="1">
            <a:spLocks/>
          </p:cNvSpPr>
          <p:nvPr userDrawn="1"/>
        </p:nvSpPr>
        <p:spPr>
          <a:xfrm>
            <a:off x="2363296" y="6298079"/>
            <a:ext cx="655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nl-NL" sz="1000" dirty="0" smtClean="0"/>
              <a:t>opleiding MARKETING – cursus Direct &amp; Interactieve Marketing – 2013-2014</a:t>
            </a:r>
            <a:endParaRPr lang="nl-NL" sz="1000" dirty="0"/>
          </a:p>
        </p:txBody>
      </p:sp>
      <p:cxnSp>
        <p:nvCxnSpPr>
          <p:cNvPr id="3" name="Rechte verbindingslijn 2"/>
          <p:cNvCxnSpPr/>
          <p:nvPr userDrawn="1"/>
        </p:nvCxnSpPr>
        <p:spPr>
          <a:xfrm>
            <a:off x="0" y="6226137"/>
            <a:ext cx="9144000" cy="1027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Rechthoek 5"/>
          <p:cNvSpPr/>
          <p:nvPr userDrawn="1"/>
        </p:nvSpPr>
        <p:spPr>
          <a:xfrm>
            <a:off x="0" y="15354"/>
            <a:ext cx="9144000" cy="570274"/>
          </a:xfrm>
          <a:prstGeom prst="rect">
            <a:avLst/>
          </a:prstGeom>
          <a:noFill/>
          <a:ln w="6350" cap="rnd" cmpd="sng" algn="ctr">
            <a:solidFill>
              <a:srgbClr val="58A6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15354"/>
            <a:ext cx="154112" cy="570273"/>
          </a:xfrm>
          <a:prstGeom prst="rect">
            <a:avLst/>
          </a:prstGeom>
          <a:solidFill>
            <a:srgbClr val="58A618"/>
          </a:solidFill>
          <a:ln w="6350" cap="rnd" cmpd="sng" algn="ctr">
            <a:solidFill>
              <a:srgbClr val="58A6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Subtitel 2"/>
          <p:cNvSpPr txBox="1">
            <a:spLocks/>
          </p:cNvSpPr>
          <p:nvPr userDrawn="1"/>
        </p:nvSpPr>
        <p:spPr>
          <a:xfrm>
            <a:off x="154113" y="73458"/>
            <a:ext cx="8959066" cy="450525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400" b="1" dirty="0" smtClean="0">
                <a:solidFill>
                  <a:schemeClr val="bg1">
                    <a:lumMod val="85000"/>
                  </a:schemeClr>
                </a:solidFill>
              </a:rPr>
              <a:t>5.3 websites &amp; e-commerce</a:t>
            </a:r>
            <a:r>
              <a:rPr lang="nl-BE" sz="2400" b="1" dirty="0" smtClean="0">
                <a:solidFill>
                  <a:srgbClr val="58A618"/>
                </a:solidFill>
              </a:rPr>
              <a:t>	 	  5.4 SEO-SEA</a:t>
            </a:r>
            <a:r>
              <a:rPr lang="nl-BE" sz="2400" b="1" dirty="0" smtClean="0">
                <a:solidFill>
                  <a:schemeClr val="bg1">
                    <a:lumMod val="8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10919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6" y="6317200"/>
            <a:ext cx="1214476" cy="357719"/>
          </a:xfrm>
          <a:prstGeom prst="rect">
            <a:avLst/>
          </a:prstGeom>
        </p:spPr>
      </p:pic>
      <p:sp>
        <p:nvSpPr>
          <p:cNvPr id="9" name="Tijdelijke aanduiding voor voettekst 4"/>
          <p:cNvSpPr txBox="1">
            <a:spLocks/>
          </p:cNvSpPr>
          <p:nvPr userDrawn="1"/>
        </p:nvSpPr>
        <p:spPr>
          <a:xfrm>
            <a:off x="2363296" y="6298079"/>
            <a:ext cx="655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nl-NL" sz="1000" dirty="0" smtClean="0"/>
              <a:t>opleiding MARKETING – cursus Direct &amp; Interactieve Marketing – 2013-2014</a:t>
            </a:r>
            <a:endParaRPr lang="nl-NL" sz="1000" dirty="0"/>
          </a:p>
        </p:txBody>
      </p:sp>
      <p:cxnSp>
        <p:nvCxnSpPr>
          <p:cNvPr id="3" name="Rechte verbindingslijn 2"/>
          <p:cNvCxnSpPr/>
          <p:nvPr userDrawn="1"/>
        </p:nvCxnSpPr>
        <p:spPr>
          <a:xfrm>
            <a:off x="0" y="6226137"/>
            <a:ext cx="9144000" cy="1027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49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agraa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6" y="6317200"/>
            <a:ext cx="1214476" cy="357719"/>
          </a:xfrm>
          <a:prstGeom prst="rect">
            <a:avLst/>
          </a:prstGeom>
        </p:spPr>
      </p:pic>
      <p:sp>
        <p:nvSpPr>
          <p:cNvPr id="9" name="Tijdelijke aanduiding voor voettekst 4"/>
          <p:cNvSpPr txBox="1">
            <a:spLocks/>
          </p:cNvSpPr>
          <p:nvPr userDrawn="1"/>
        </p:nvSpPr>
        <p:spPr>
          <a:xfrm>
            <a:off x="2363296" y="6298079"/>
            <a:ext cx="655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b="1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nl-NL" sz="1000" dirty="0" smtClean="0"/>
              <a:t>opleiding MARKETING – cursus Direct &amp; Interactieve Marketing – 2013-2014</a:t>
            </a:r>
            <a:endParaRPr lang="nl-NL" sz="1000" dirty="0"/>
          </a:p>
        </p:txBody>
      </p:sp>
      <p:cxnSp>
        <p:nvCxnSpPr>
          <p:cNvPr id="3" name="Rechte verbindingslijn 2"/>
          <p:cNvCxnSpPr/>
          <p:nvPr userDrawn="1"/>
        </p:nvCxnSpPr>
        <p:spPr>
          <a:xfrm>
            <a:off x="0" y="6226137"/>
            <a:ext cx="9144000" cy="1027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Rechthoek 5"/>
          <p:cNvSpPr/>
          <p:nvPr userDrawn="1"/>
        </p:nvSpPr>
        <p:spPr>
          <a:xfrm>
            <a:off x="0" y="15354"/>
            <a:ext cx="9144000" cy="570274"/>
          </a:xfrm>
          <a:prstGeom prst="rect">
            <a:avLst/>
          </a:prstGeom>
          <a:noFill/>
          <a:ln w="6350" cap="rnd" cmpd="sng" algn="ctr">
            <a:solidFill>
              <a:srgbClr val="58A6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15354"/>
            <a:ext cx="154112" cy="570273"/>
          </a:xfrm>
          <a:prstGeom prst="rect">
            <a:avLst/>
          </a:prstGeom>
          <a:solidFill>
            <a:srgbClr val="58A618"/>
          </a:solidFill>
          <a:ln w="6350" cap="rnd" cmpd="sng" algn="ctr">
            <a:solidFill>
              <a:srgbClr val="58A618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Subtitel 2"/>
          <p:cNvSpPr txBox="1">
            <a:spLocks/>
          </p:cNvSpPr>
          <p:nvPr userDrawn="1"/>
        </p:nvSpPr>
        <p:spPr>
          <a:xfrm>
            <a:off x="154113" y="73458"/>
            <a:ext cx="8959066" cy="450525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400" b="1" dirty="0" smtClean="0">
                <a:solidFill>
                  <a:schemeClr val="bg1">
                    <a:lumMod val="85000"/>
                  </a:schemeClr>
                </a:solidFill>
              </a:rPr>
              <a:t>5.5 social media</a:t>
            </a:r>
            <a:r>
              <a:rPr lang="nl-BE" sz="2400" b="1" dirty="0" smtClean="0">
                <a:solidFill>
                  <a:srgbClr val="58A618"/>
                </a:solidFill>
              </a:rPr>
              <a:t>	 	  		</a:t>
            </a:r>
            <a:r>
              <a:rPr lang="nl-BE" sz="2400" b="1" dirty="0" smtClean="0">
                <a:solidFill>
                  <a:schemeClr val="bg1">
                    <a:lumMod val="85000"/>
                  </a:schemeClr>
                </a:solidFill>
              </a:rPr>
              <a:t>5.6 e-mail			</a:t>
            </a:r>
            <a:r>
              <a:rPr lang="nl-BE" sz="2400" b="1" dirty="0" smtClean="0">
                <a:solidFill>
                  <a:srgbClr val="58A618"/>
                </a:solidFill>
              </a:rPr>
              <a:t>5.7 mobile media</a:t>
            </a:r>
          </a:p>
        </p:txBody>
      </p:sp>
    </p:spTree>
    <p:extLst>
      <p:ext uri="{BB962C8B-B14F-4D97-AF65-F5344CB8AC3E}">
        <p14:creationId xmlns:p14="http://schemas.microsoft.com/office/powerpoint/2010/main" val="346396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 dirty="0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7CE2AF-A71F-4645-B47D-58701996CC2C}" type="datetimeFigureOut">
              <a:rPr lang="nl-NL"/>
              <a:pPr/>
              <a:t>22/10/14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E02A6D-B45A-9941-869E-29CC4EED776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29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7" descr="beeldslog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63" y="0"/>
            <a:ext cx="541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999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7E79B2-4086-6C48-AD17-A87AF9FD2DC5}" type="datetimeFigureOut">
              <a:rPr lang="nl-NL"/>
              <a:pPr/>
              <a:t>22/10/14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65E030E-2549-CD42-BBA6-4996C6DD3563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67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6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F6E365-633B-AE49-91BB-4E6EA4DD82DC}" type="datetimeFigureOut">
              <a:rPr lang="nl-NL"/>
              <a:pPr/>
              <a:t>22/10/14</a:t>
            </a:fld>
            <a:endParaRPr lang="nl-NL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2DCBB0-02E7-4D44-A841-013D2A57DF55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906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8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376E50-2731-FC49-B797-ED2E1129469D}" type="datetimeFigureOut">
              <a:rPr lang="nl-NL"/>
              <a:pPr/>
              <a:t>22/10/14</a:t>
            </a:fld>
            <a:endParaRPr lang="nl-NL"/>
          </a:p>
        </p:txBody>
      </p:sp>
      <p:sp>
        <p:nvSpPr>
          <p:cNvPr id="9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0A4FF-3DDC-FC4D-8CD0-F95895E37167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163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4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A50FB5-F947-DA4B-AD19-267AA60B712A}" type="datetimeFigureOut">
              <a:rPr lang="nl-NL"/>
              <a:pPr/>
              <a:t>22/10/14</a:t>
            </a:fld>
            <a:endParaRPr lang="nl-NL"/>
          </a:p>
        </p:txBody>
      </p:sp>
      <p:sp>
        <p:nvSpPr>
          <p:cNvPr id="5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581FA7-77B7-B14B-AF18-1D49EDCB128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798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FE9A67-FCA7-8D45-8385-FE23D7E86760}" type="datetimeFigureOut">
              <a:rPr lang="nl-NL"/>
              <a:pPr/>
              <a:t>22/10/14</a:t>
            </a:fld>
            <a:endParaRPr lang="nl-NL"/>
          </a:p>
        </p:txBody>
      </p:sp>
      <p:sp>
        <p:nvSpPr>
          <p:cNvPr id="4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46C92B-19F6-A14A-A4AD-A51CCDFB21DC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1824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6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0FF98A-DFF3-1B40-A361-9CB0E6BE6150}" type="datetimeFigureOut">
              <a:rPr lang="nl-NL"/>
              <a:pPr/>
              <a:t>22/10/14</a:t>
            </a:fld>
            <a:endParaRPr lang="nl-NL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CE01D7-5B3C-E542-A7EC-15EFEBE85538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4231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Titelstijl van model bewerken</a:t>
            </a:r>
            <a:endParaRPr lang="nl-NL"/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325563" y="6356350"/>
            <a:ext cx="126523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F6F50A3B-5CB0-9B4C-AFAF-B1292F6A364C}" type="datetimeFigureOut">
              <a:rPr lang="nl-NL"/>
              <a:pPr/>
              <a:t>22/10/14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E955869A-2F17-A74A-B6A5-5F9C767DD5F7}" type="slidenum">
              <a:rPr lang="nl-NL"/>
              <a:pPr/>
              <a:t>‹nr.›</a:t>
            </a:fld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0" y="6681788"/>
            <a:ext cx="9144000" cy="180975"/>
          </a:xfrm>
          <a:prstGeom prst="rect">
            <a:avLst/>
          </a:prstGeom>
          <a:solidFill>
            <a:srgbClr val="58A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rgbClr val="58A618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pinterest.com/pin/216735800786952335/" TargetMode="External"/><Relationship Id="rId3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3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3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bycenter.com/ovulation-mobile-alerts" TargetMode="External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2" Type="http://schemas.openxmlformats.org/officeDocument/2006/relationships/hyperlink" Target="..%5Cvideo%5CYelo,%20dat%20is%20live%20tv%20op%20je%20computer,%20tablet%20of%20smartphone%20-%20YouTube.wmv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..%5Cvideo%5CReporters%20without%20borders%20-%20The%20voice%20-%20YouTube.wmv" TargetMode="External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..%5Cvideo%5CAmazon%20Mobile%20Shopping%20App%20Commercial%20-%20YouTube.wmv" TargetMode="External"/><Relationship Id="rId4" Type="http://schemas.openxmlformats.org/officeDocument/2006/relationships/image" Target="../media/image40.png"/><Relationship Id="rId5" Type="http://schemas.openxmlformats.org/officeDocument/2006/relationships/hyperlink" Target="..%5Cvideo%5CColruyt%20Collect%20Go%20mobile%20case%20-%20YouTube.wmv" TargetMode="External"/><Relationship Id="rId6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hyperlink" Target="http://www.youtube.com/watch?v=EvIJfUySmY0" TargetMode="External"/><Relationship Id="rId5" Type="http://schemas.openxmlformats.org/officeDocument/2006/relationships/image" Target="../media/image47.png"/><Relationship Id="rId6" Type="http://schemas.openxmlformats.org/officeDocument/2006/relationships/hyperlink" Target="http://www.youtube.com/watch?v=3Mqcb7RoN4Y" TargetMode="External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hyperlink" Target="..%5Cvideo%5CWord%20Lens%20-%20Trailer%20-%20iPhone%20-%20YouTube.wmv" TargetMode="External"/><Relationship Id="rId5" Type="http://schemas.openxmlformats.org/officeDocument/2006/relationships/image" Target="../media/image52.png"/><Relationship Id="rId6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2" Type="http://schemas.openxmlformats.org/officeDocument/2006/relationships/hyperlink" Target="..%5Cvideo%5CGoogle%20Translate%20iPhone%20Demo%20-%20YouTube.wmv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hyperlink" Target="..%5Cvideo%5CAlbert%20Heiijn%20recept%20op%20je%20mobiel.wmv" TargetMode="External"/><Relationship Id="rId5" Type="http://schemas.openxmlformats.org/officeDocument/2006/relationships/image" Target="../media/image54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..%5Cvideo%5CAXA%20makes%20tv%20ad%20you%20can%20step%20into%20-%20YouTube.wmv" TargetMode="External"/><Relationship Id="rId4" Type="http://schemas.openxmlformats.org/officeDocument/2006/relationships/image" Target="../media/image59.png"/><Relationship Id="rId5" Type="http://schemas.openxmlformats.org/officeDocument/2006/relationships/hyperlink" Target="..%5Cvideo%5CAXA%20brings%20print%20ads%20to%20life%20-%20YouTube.wmv" TargetMode="External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2" Type="http://schemas.openxmlformats.org/officeDocument/2006/relationships/hyperlink" Target="..%5Cvideo%5CNIKE+%20FUELBAND%20-%20THE%20INSIDE%20STORY%20-%20YouTube.wmv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Relationship Id="rId3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..%5Cvideo%5CMcDonald's%20Pick%20n%20Play%20-%20YouTube.wmv" TargetMode="External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2" Type="http://schemas.openxmlformats.org/officeDocument/2006/relationships/hyperlink" Target="..%5Cvideo%5CFriskies%20-%20You%20vs.%20Cat%20Game%20Now%20Available%20on%20Android.wmv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://www.marketingfacts.nl/berichten/ipad-wordt-steeds-functioneler-gebruikt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2" Type="http://schemas.openxmlformats.org/officeDocument/2006/relationships/hyperlink" Target="..%5Cvideo%5CDelites%20-%20how%20far%20will%20you%20go.wmv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..%5Cvideo%5CAudi%20G18%20A6%20Mobile%20Campaign%20Overview%20-%20YouTube.wmv" TargetMode="External"/><Relationship Id="rId4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2" Type="http://schemas.openxmlformats.org/officeDocument/2006/relationships/hyperlink" Target="..%5Cvideo%5CThe%20World%20Park%20Campaign,%20a%20very%20creative%20QR%20mobile%20campaign%20-%20YouTube.wmv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4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..%5Cvideo%5CDiesel%20-%20I%20LIKE%20DIESEL.wmv" TargetMode="External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jpeg"/><Relationship Id="rId6" Type="http://schemas.openxmlformats.org/officeDocument/2006/relationships/hyperlink" Target="http://www.socialmediasocialmedia.nl/strategie/nieuws/tools/events/workshops/training/hr/media/2011/03/21/voeg-jouw-plaats-toe-op-facebook-places/fbfacebook-places/" TargetMode="External"/><Relationship Id="rId7" Type="http://schemas.openxmlformats.org/officeDocument/2006/relationships/image" Target="../media/image8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2" Type="http://schemas.openxmlformats.org/officeDocument/2006/relationships/hyperlink" Target="..%5Cvideo%5CKLM%20Surprise%20-%20YouTube2.wmv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Relationship Id="rId3" Type="http://schemas.openxmlformats.org/officeDocument/2006/relationships/image" Target="../media/image93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Relationship Id="rId3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ctrTitle"/>
          </p:nvPr>
        </p:nvSpPr>
        <p:spPr>
          <a:xfrm>
            <a:off x="531813" y="1903413"/>
            <a:ext cx="7772400" cy="1470025"/>
          </a:xfrm>
        </p:spPr>
        <p:txBody>
          <a:bodyPr/>
          <a:lstStyle/>
          <a:p>
            <a:r>
              <a:rPr lang="nl-NL" dirty="0" smtClean="0">
                <a:latin typeface="Calibri" charset="0"/>
              </a:rPr>
              <a:t>Digitale marketing: </a:t>
            </a:r>
            <a:r>
              <a:rPr lang="nl-NL" dirty="0" smtClean="0">
                <a:latin typeface="Calibri" charset="0"/>
              </a:rPr>
              <a:t>Mobiele marketing</a:t>
            </a:r>
            <a:endParaRPr lang="nl-NL" dirty="0">
              <a:latin typeface="Calibri" charset="0"/>
            </a:endParaRPr>
          </a:p>
        </p:txBody>
      </p:sp>
      <p:sp>
        <p:nvSpPr>
          <p:cNvPr id="14339" name="Subtitel 2"/>
          <p:cNvSpPr>
            <a:spLocks noGrp="1"/>
          </p:cNvSpPr>
          <p:nvPr>
            <p:ph type="subTitle" idx="1"/>
          </p:nvPr>
        </p:nvSpPr>
        <p:spPr>
          <a:xfrm>
            <a:off x="542925" y="3876675"/>
            <a:ext cx="4806950" cy="1136650"/>
          </a:xfrm>
        </p:spPr>
        <p:txBody>
          <a:bodyPr/>
          <a:lstStyle/>
          <a:p>
            <a:r>
              <a:rPr lang="nl-NL" dirty="0" smtClean="0">
                <a:latin typeface="Calibri" charset="0"/>
              </a:rPr>
              <a:t>Christof Jans</a:t>
            </a:r>
            <a:endParaRPr lang="nl-NL" dirty="0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 smtClean="0"/>
              <a:t>4 niveaus van mobiele marketing</a:t>
            </a:r>
            <a:endParaRPr lang="nl-NL" sz="40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nl-NL" dirty="0" smtClean="0"/>
              <a:t>Applicatie</a:t>
            </a:r>
          </a:p>
          <a:p>
            <a:pPr marL="914400" lvl="1" indent="-514350">
              <a:buFont typeface="+mj-lt"/>
              <a:buAutoNum type="arabicPeriod"/>
            </a:pPr>
            <a:r>
              <a:rPr lang="nl-NL" dirty="0" smtClean="0"/>
              <a:t>Interessante inhoud (</a:t>
            </a:r>
            <a:r>
              <a:rPr lang="nl-NL" dirty="0" err="1" smtClean="0"/>
              <a:t>vb</a:t>
            </a:r>
            <a:r>
              <a:rPr lang="nl-NL" dirty="0" smtClean="0"/>
              <a:t> </a:t>
            </a:r>
            <a:r>
              <a:rPr lang="nl-NL" dirty="0" err="1" smtClean="0"/>
              <a:t>Jupiler</a:t>
            </a:r>
            <a:r>
              <a:rPr lang="nl-NL" dirty="0" smtClean="0"/>
              <a:t> Pro League…)</a:t>
            </a:r>
          </a:p>
          <a:p>
            <a:pPr marL="914400" lvl="1" indent="-514350">
              <a:buFont typeface="+mj-lt"/>
              <a:buAutoNum type="arabicPeriod"/>
            </a:pPr>
            <a:r>
              <a:rPr lang="nl-NL" dirty="0" smtClean="0"/>
              <a:t>Fun</a:t>
            </a:r>
          </a:p>
          <a:p>
            <a:pPr marL="914400" lvl="1" indent="-514350">
              <a:buFont typeface="+mj-lt"/>
              <a:buAutoNum type="arabicPeriod"/>
            </a:pPr>
            <a:r>
              <a:rPr lang="nl-NL" dirty="0" smtClean="0"/>
              <a:t>Uitbreiding dienstenpakket (</a:t>
            </a:r>
            <a:r>
              <a:rPr lang="nl-NL" dirty="0" err="1" smtClean="0"/>
              <a:t>vb</a:t>
            </a:r>
            <a:r>
              <a:rPr lang="nl-NL" dirty="0" smtClean="0"/>
              <a:t> WPG: strip van </a:t>
            </a:r>
            <a:r>
              <a:rPr lang="nl-NL" dirty="0" err="1" smtClean="0"/>
              <a:t>Suske</a:t>
            </a:r>
            <a:r>
              <a:rPr lang="nl-NL" dirty="0" smtClean="0"/>
              <a:t> en </a:t>
            </a:r>
            <a:r>
              <a:rPr lang="nl-NL" dirty="0" err="1" smtClean="0"/>
              <a:t>Wiske</a:t>
            </a:r>
            <a:r>
              <a:rPr lang="nl-NL" dirty="0" smtClean="0"/>
              <a:t> als uitbreiding van fysieke strip</a:t>
            </a:r>
          </a:p>
          <a:p>
            <a:pPr marL="914400" lvl="1" indent="-514350">
              <a:buFont typeface="+mj-lt"/>
              <a:buAutoNum type="arabicPeriod"/>
            </a:pPr>
            <a:r>
              <a:rPr lang="nl-NL" dirty="0" smtClean="0"/>
              <a:t>Nuttig (</a:t>
            </a:r>
            <a:r>
              <a:rPr lang="nl-NL" dirty="0" err="1" smtClean="0"/>
              <a:t>vb</a:t>
            </a:r>
            <a:r>
              <a:rPr lang="nl-NL" dirty="0" smtClean="0"/>
              <a:t> agenda, </a:t>
            </a:r>
            <a:r>
              <a:rPr lang="nl-NL" dirty="0" err="1" smtClean="0"/>
              <a:t>to</a:t>
            </a:r>
            <a:r>
              <a:rPr lang="nl-NL" dirty="0" smtClean="0"/>
              <a:t> do-lijst…)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915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Mobiele marketing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Sectie 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468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250825" y="1298010"/>
            <a:ext cx="843622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= gebruik  van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</a:rPr>
              <a:t>smartphone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</a:rPr>
              <a:t>/tablet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 je communicatiestrategie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  (SMS of MMS, mobiele websites, QR codes, …)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50825" y="2147856"/>
            <a:ext cx="6861494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sterke punten :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4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zeer flexibel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4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selectief, zeer interactief, goede </a:t>
            </a:r>
            <a:r>
              <a:rPr kumimoji="0" lang="nl-BE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targeting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mogelijk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4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indien 0900 : opbrengsten ! (SMS, MMS, QR)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4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zeer persoonlijk toestel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4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doelgroep bijna continu bereikbaar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4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een GSM staat bijna altijd aan …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250825" y="4762046"/>
            <a:ext cx="8409995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zwakke punten :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4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opdringerig, privacy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4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50% van gebruikers gebruikt internet niet op hun mobiel toestel</a:t>
            </a: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Algemeen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2556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3" t="33489" r="40407" b="15053"/>
          <a:stretch/>
        </p:blipFill>
        <p:spPr bwMode="auto">
          <a:xfrm>
            <a:off x="1115616" y="983061"/>
            <a:ext cx="6840760" cy="4944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4479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7" t="33216" r="39918" b="13965"/>
          <a:stretch/>
        </p:blipFill>
        <p:spPr bwMode="auto">
          <a:xfrm>
            <a:off x="1115616" y="993791"/>
            <a:ext cx="7040812" cy="5106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7703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33761" r="40081" b="16278"/>
          <a:stretch/>
        </p:blipFill>
        <p:spPr bwMode="auto">
          <a:xfrm>
            <a:off x="1074412" y="1024224"/>
            <a:ext cx="7097987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2574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33489" r="39756" b="13147"/>
          <a:stretch/>
        </p:blipFill>
        <p:spPr bwMode="auto">
          <a:xfrm>
            <a:off x="1235514" y="998344"/>
            <a:ext cx="6792870" cy="496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489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33897" r="39675" b="14646"/>
          <a:stretch/>
        </p:blipFill>
        <p:spPr bwMode="auto">
          <a:xfrm>
            <a:off x="1094469" y="1032852"/>
            <a:ext cx="7005923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3050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4" t="34305" r="40569" b="13012"/>
          <a:stretch/>
        </p:blipFill>
        <p:spPr bwMode="auto">
          <a:xfrm>
            <a:off x="1067866" y="918888"/>
            <a:ext cx="7032525" cy="5154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89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6" t="33353" r="40650" b="14100"/>
          <a:stretch/>
        </p:blipFill>
        <p:spPr bwMode="auto">
          <a:xfrm>
            <a:off x="1331640" y="989718"/>
            <a:ext cx="6667641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2988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Calibri" charset="0"/>
              </a:rPr>
              <a:t>Leerprogramma</a:t>
            </a:r>
            <a:endParaRPr lang="nl-NL" dirty="0">
              <a:latin typeface="Calibri" charset="0"/>
            </a:endParaRPr>
          </a:p>
        </p:txBody>
      </p:sp>
      <p:sp>
        <p:nvSpPr>
          <p:cNvPr id="15363" name="Tijdelijke aanduiding voor inhoud 2"/>
          <p:cNvSpPr>
            <a:spLocks noGrp="1"/>
          </p:cNvSpPr>
          <p:nvPr>
            <p:ph idx="1"/>
          </p:nvPr>
        </p:nvSpPr>
        <p:spPr>
          <a:xfrm>
            <a:off x="782058" y="1417638"/>
            <a:ext cx="8229600" cy="4525963"/>
          </a:xfrm>
        </p:spPr>
        <p:txBody>
          <a:bodyPr/>
          <a:lstStyle/>
          <a:p>
            <a:r>
              <a:rPr lang="nl-NL" sz="2800" dirty="0" smtClean="0">
                <a:latin typeface="Calibri" charset="0"/>
              </a:rPr>
              <a:t>Week 1: inleiding en hoe begin je er aan</a:t>
            </a:r>
          </a:p>
          <a:p>
            <a:r>
              <a:rPr lang="nl-NL" sz="2800" dirty="0" smtClean="0">
                <a:latin typeface="Calibri" charset="0"/>
              </a:rPr>
              <a:t>Week 2: Website marketing</a:t>
            </a:r>
          </a:p>
          <a:p>
            <a:r>
              <a:rPr lang="nl-NL" sz="2800" dirty="0" smtClean="0">
                <a:latin typeface="Calibri" charset="0"/>
              </a:rPr>
              <a:t>Week 3: SEO (zoekmachines)</a:t>
            </a:r>
          </a:p>
          <a:p>
            <a:r>
              <a:rPr lang="nl-NL" sz="2800" dirty="0" smtClean="0">
                <a:latin typeface="Calibri" charset="0"/>
              </a:rPr>
              <a:t>Week 4: Sociale media</a:t>
            </a:r>
          </a:p>
          <a:p>
            <a:r>
              <a:rPr lang="nl-NL" sz="2800" dirty="0" smtClean="0">
                <a:latin typeface="Calibri" charset="0"/>
              </a:rPr>
              <a:t>Week 5: E-mail marketing</a:t>
            </a:r>
          </a:p>
          <a:p>
            <a:r>
              <a:rPr lang="nl-NL" sz="2800" dirty="0" smtClean="0">
                <a:solidFill>
                  <a:srgbClr val="58A618"/>
                </a:solidFill>
                <a:latin typeface="Calibri" charset="0"/>
              </a:rPr>
              <a:t>Week </a:t>
            </a:r>
            <a:r>
              <a:rPr lang="nl-NL" sz="2800" dirty="0">
                <a:solidFill>
                  <a:srgbClr val="58A618"/>
                </a:solidFill>
                <a:latin typeface="Calibri" charset="0"/>
              </a:rPr>
              <a:t>6</a:t>
            </a:r>
            <a:r>
              <a:rPr lang="nl-NL" sz="2800" dirty="0" smtClean="0">
                <a:solidFill>
                  <a:srgbClr val="58A618"/>
                </a:solidFill>
                <a:latin typeface="Calibri" charset="0"/>
              </a:rPr>
              <a:t>: Mobiele marketing</a:t>
            </a:r>
          </a:p>
          <a:p>
            <a:r>
              <a:rPr lang="nl-NL" sz="2800" dirty="0" smtClean="0">
                <a:latin typeface="Calibri" charset="0"/>
              </a:rPr>
              <a:t>Week 8: Coaching sessie digitaal marketing plan</a:t>
            </a:r>
          </a:p>
          <a:p>
            <a:r>
              <a:rPr lang="nl-NL" sz="2800" dirty="0" smtClean="0">
                <a:latin typeface="Calibri" charset="0"/>
              </a:rPr>
              <a:t>Week 9: presentaties marketing plannen</a:t>
            </a:r>
            <a:endParaRPr lang="nl-NL" sz="2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55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4" t="33080" r="40000" b="14237"/>
          <a:stretch/>
        </p:blipFill>
        <p:spPr bwMode="auto">
          <a:xfrm>
            <a:off x="1132176" y="1024224"/>
            <a:ext cx="6968215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4301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34268" y="856650"/>
            <a:ext cx="8959504" cy="486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wat achtergrondinfo :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touchscreen smartphones = nieuwe standaard : in 2014 is 89%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van alle mobiele toestellen touchscreen 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consumenten verwachten dat informatie altijd beschikbaar is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nl-BE" sz="2200" b="1" kern="0" dirty="0" smtClean="0">
                <a:solidFill>
                  <a:srgbClr val="000000"/>
                </a:solidFill>
              </a:rPr>
              <a:t>    en overal beschikbaar is, op elk toestel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steeds meer</a:t>
            </a:r>
            <a:r>
              <a:rPr kumimoji="0" lang="nl-BE" sz="2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mensen </a:t>
            </a: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checken mobiele websites elke dag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kumimoji="0" lang="nl-BE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mensen hebben GSM altijd bij, staat gemiddeld 16u/dag aan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lang="nl-BE" sz="2200" b="1" kern="0" dirty="0" smtClean="0">
                <a:solidFill>
                  <a:srgbClr val="000000"/>
                </a:solidFill>
              </a:rPr>
              <a:t> mobiele penetratie </a:t>
            </a:r>
            <a:r>
              <a:rPr lang="nl-BE" sz="2200" b="1" kern="0" dirty="0">
                <a:solidFill>
                  <a:srgbClr val="000000"/>
                </a:solidFill>
              </a:rPr>
              <a:t>in </a:t>
            </a:r>
            <a:r>
              <a:rPr lang="nl-BE" sz="2200" b="1" kern="0" dirty="0" smtClean="0">
                <a:solidFill>
                  <a:srgbClr val="000000"/>
                </a:solidFill>
              </a:rPr>
              <a:t>België </a:t>
            </a:r>
            <a:r>
              <a:rPr lang="nl-BE" sz="2200" b="1" kern="0" dirty="0">
                <a:solidFill>
                  <a:srgbClr val="000000"/>
                </a:solidFill>
              </a:rPr>
              <a:t>= </a:t>
            </a:r>
            <a:r>
              <a:rPr lang="nl-BE" sz="2200" b="1" kern="0" dirty="0" smtClean="0">
                <a:solidFill>
                  <a:srgbClr val="000000"/>
                </a:solidFill>
              </a:rPr>
              <a:t>zeer hoog </a:t>
            </a:r>
            <a:r>
              <a:rPr lang="nl-BE" sz="2200" b="1" kern="0" dirty="0">
                <a:solidFill>
                  <a:srgbClr val="000000"/>
                </a:solidFill>
              </a:rPr>
              <a:t>: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BE" sz="2200" b="1" kern="0" dirty="0">
                <a:solidFill>
                  <a:srgbClr val="000000"/>
                </a:solidFill>
              </a:rPr>
              <a:t>    </a:t>
            </a:r>
            <a:r>
              <a:rPr lang="nl-BE" sz="2200" b="1" kern="0" dirty="0" smtClean="0">
                <a:solidFill>
                  <a:srgbClr val="000000"/>
                </a:solidFill>
              </a:rPr>
              <a:t>heel veel mobiele surfers waaronder veel </a:t>
            </a:r>
            <a:r>
              <a:rPr lang="nl-BE" sz="2200" b="1" kern="0" dirty="0" err="1" smtClean="0">
                <a:solidFill>
                  <a:srgbClr val="000000"/>
                </a:solidFill>
              </a:rPr>
              <a:t>early</a:t>
            </a:r>
            <a:r>
              <a:rPr lang="nl-BE" sz="2200" b="1" kern="0" dirty="0" smtClean="0">
                <a:solidFill>
                  <a:srgbClr val="000000"/>
                </a:solidFill>
              </a:rPr>
              <a:t> </a:t>
            </a:r>
            <a:r>
              <a:rPr lang="nl-BE" sz="2200" b="1" kern="0" dirty="0" err="1" smtClean="0">
                <a:solidFill>
                  <a:srgbClr val="000000"/>
                </a:solidFill>
              </a:rPr>
              <a:t>adaptors</a:t>
            </a:r>
            <a:r>
              <a:rPr lang="nl-BE" sz="2200" b="1" kern="0" dirty="0" smtClean="0">
                <a:solidFill>
                  <a:srgbClr val="000000"/>
                </a:solidFill>
              </a:rPr>
              <a:t> die alle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BE" sz="2200" b="1" kern="0" dirty="0">
                <a:solidFill>
                  <a:srgbClr val="000000"/>
                </a:solidFill>
              </a:rPr>
              <a:t> </a:t>
            </a:r>
            <a:r>
              <a:rPr lang="nl-BE" sz="2200" b="1" kern="0" dirty="0" smtClean="0">
                <a:solidFill>
                  <a:srgbClr val="000000"/>
                </a:solidFill>
              </a:rPr>
              <a:t>   nieuwigheden graag uitproberen</a:t>
            </a:r>
            <a:endParaRPr lang="nl-BE" sz="2200" b="1" kern="0" dirty="0">
              <a:solidFill>
                <a:srgbClr val="000000"/>
              </a:solidFill>
            </a:endParaRP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Tx/>
              <a:buBlip>
                <a:blip r:embed="rId3"/>
              </a:buBlip>
              <a:defRPr/>
            </a:pPr>
            <a:r>
              <a:rPr lang="nl-BE" sz="2200" b="1" kern="0" dirty="0">
                <a:solidFill>
                  <a:srgbClr val="000000"/>
                </a:solidFill>
              </a:rPr>
              <a:t> </a:t>
            </a:r>
            <a:r>
              <a:rPr lang="nl-BE" sz="2200" b="1" kern="0" dirty="0" smtClean="0">
                <a:solidFill>
                  <a:srgbClr val="000000"/>
                </a:solidFill>
              </a:rPr>
              <a:t>70</a:t>
            </a:r>
            <a:r>
              <a:rPr lang="nl-BE" sz="2200" b="1" kern="0" dirty="0">
                <a:solidFill>
                  <a:srgbClr val="000000"/>
                </a:solidFill>
              </a:rPr>
              <a:t>% </a:t>
            </a:r>
            <a:r>
              <a:rPr lang="nl-BE" sz="2200" b="1" kern="0" dirty="0" smtClean="0">
                <a:solidFill>
                  <a:srgbClr val="000000"/>
                </a:solidFill>
              </a:rPr>
              <a:t>gebruikt het mobiele </a:t>
            </a:r>
            <a:r>
              <a:rPr lang="nl-BE" sz="2200" b="1" kern="0" dirty="0">
                <a:solidFill>
                  <a:srgbClr val="000000"/>
                </a:solidFill>
              </a:rPr>
              <a:t>web </a:t>
            </a:r>
            <a:r>
              <a:rPr lang="nl-BE" sz="2200" b="1" kern="0" dirty="0" smtClean="0">
                <a:solidFill>
                  <a:srgbClr val="000000"/>
                </a:solidFill>
              </a:rPr>
              <a:t>voor sociale netwerking </a:t>
            </a:r>
            <a:r>
              <a:rPr lang="nl-BE" sz="2200" b="1" kern="0" dirty="0">
                <a:solidFill>
                  <a:srgbClr val="000000"/>
                </a:solidFill>
              </a:rPr>
              <a:t>: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BE" sz="2200" b="1" kern="0" dirty="0">
                <a:solidFill>
                  <a:srgbClr val="000000"/>
                </a:solidFill>
              </a:rPr>
              <a:t>    FB : </a:t>
            </a:r>
            <a:r>
              <a:rPr lang="nl-BE" sz="2200" b="1" kern="0" dirty="0" smtClean="0">
                <a:solidFill>
                  <a:srgbClr val="000000"/>
                </a:solidFill>
              </a:rPr>
              <a:t>1,3 miljard actieve gebruikers </a:t>
            </a:r>
            <a:r>
              <a:rPr lang="nl-BE" sz="2200" b="1" kern="0" dirty="0">
                <a:solidFill>
                  <a:srgbClr val="000000"/>
                </a:solidFill>
              </a:rPr>
              <a:t>–&gt; </a:t>
            </a:r>
            <a:r>
              <a:rPr lang="nl-BE" sz="2200" b="1" kern="0" dirty="0" smtClean="0">
                <a:solidFill>
                  <a:srgbClr val="000000"/>
                </a:solidFill>
              </a:rPr>
              <a:t>+800 miljoen via mobiel - </a:t>
            </a:r>
            <a:endParaRPr lang="nl-BE" sz="2200" b="1" kern="0" dirty="0">
              <a:solidFill>
                <a:srgbClr val="000000"/>
              </a:solidFill>
            </a:endParaRP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nl-BE" sz="2200" b="1" kern="0" dirty="0">
                <a:solidFill>
                  <a:srgbClr val="000000"/>
                </a:solidFill>
              </a:rPr>
              <a:t>    </a:t>
            </a:r>
            <a:r>
              <a:rPr lang="nl-BE" sz="2200" b="1" kern="0" dirty="0" smtClean="0">
                <a:solidFill>
                  <a:srgbClr val="000000"/>
                </a:solidFill>
              </a:rPr>
              <a:t>mobiele </a:t>
            </a:r>
            <a:r>
              <a:rPr lang="nl-BE" sz="2200" b="1" kern="0" dirty="0">
                <a:solidFill>
                  <a:srgbClr val="000000"/>
                </a:solidFill>
              </a:rPr>
              <a:t>FB </a:t>
            </a:r>
            <a:r>
              <a:rPr lang="nl-BE" sz="2200" b="1" kern="0" dirty="0" smtClean="0">
                <a:solidFill>
                  <a:srgbClr val="000000"/>
                </a:solidFill>
              </a:rPr>
              <a:t>gebruikers </a:t>
            </a:r>
            <a:r>
              <a:rPr lang="nl-BE" sz="2200" b="1" kern="0" dirty="0">
                <a:solidFill>
                  <a:srgbClr val="000000"/>
                </a:solidFill>
              </a:rPr>
              <a:t>: </a:t>
            </a:r>
            <a:r>
              <a:rPr lang="nl-BE" sz="2200" b="1" kern="0" dirty="0" smtClean="0">
                <a:solidFill>
                  <a:srgbClr val="000000"/>
                </a:solidFill>
              </a:rPr>
              <a:t>2 x meer actief dan niet-mobiele gebruikers</a:t>
            </a:r>
            <a:endParaRPr lang="nl-NL" sz="2200" b="1" kern="0" dirty="0">
              <a:solidFill>
                <a:srgbClr val="000000"/>
              </a:solidFill>
            </a:endParaRPr>
          </a:p>
          <a:p>
            <a:pPr marL="0" marR="0" lvl="1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endParaRPr kumimoji="0" lang="nl-NL" sz="2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6671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media-cdn.pinterest.com/upload/142215300702813222_UV5rWkac_c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" t="7023" r="4392" b="28225"/>
          <a:stretch/>
        </p:blipFill>
        <p:spPr bwMode="auto">
          <a:xfrm>
            <a:off x="1479742" y="790087"/>
            <a:ext cx="5938975" cy="5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73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50825" y="1459138"/>
            <a:ext cx="87719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promoot mobiele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apps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 alle communicatie (print, online, tv, …)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51520" y="1990001"/>
            <a:ext cx="89402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QR codes of tags met contact info, websites, product info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NL" sz="2400" b="1" kern="0" dirty="0" smtClean="0">
                <a:solidFill>
                  <a:srgbClr val="000000"/>
                </a:solidFill>
              </a:rPr>
              <a:t>     maar gebruik ze correct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5" name="Picture 2" descr="http://t3.gstatic.com/images?q=tbn:ANd9GcRFxBj-gVwOYpQ77meTQhNZGupkGyM3u6Jck4sUDttGmYZwzE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4974" y="3062531"/>
            <a:ext cx="2160240" cy="1358738"/>
          </a:xfrm>
          <a:prstGeom prst="rect">
            <a:avLst/>
          </a:prstGeom>
          <a:noFill/>
        </p:spPr>
      </p:pic>
      <p:pic>
        <p:nvPicPr>
          <p:cNvPr id="6" name="Picture 8" descr="http://t3.gstatic.com/images?q=tbn:ANd9GcTgRNxCrXkByA7ekKLRFAhEXRcJN3-n9gO6zDTOyME5_5U77Qy7p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03659" y="3062531"/>
            <a:ext cx="1386558" cy="1368152"/>
          </a:xfrm>
          <a:prstGeom prst="rect">
            <a:avLst/>
          </a:prstGeom>
          <a:noFill/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20368" y="5131222"/>
            <a:ext cx="911499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gebruik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geolocatie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(= check-ins) voor je getrouwheidsprogramma’s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(“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geofencing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”)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bvb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Starbucks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20368" y="4656203"/>
            <a:ext cx="66351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indien SMS : gebruik CSC (common short code) </a:t>
            </a:r>
          </a:p>
        </p:txBody>
      </p:sp>
      <p:sp>
        <p:nvSpPr>
          <p:cNvPr id="9" name="Actieknop: Verder of Volgende 8">
            <a:hlinkClick r:id="" action="ppaction://hlinkshowjump?jump=nextslide" highlightClick="1"/>
          </p:cNvPr>
          <p:cNvSpPr/>
          <p:nvPr/>
        </p:nvSpPr>
        <p:spPr>
          <a:xfrm>
            <a:off x="5296619" y="4157932"/>
            <a:ext cx="276045" cy="263337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Actieknop: Verder of Volgende 9">
            <a:hlinkClick r:id="" action="ppaction://noaction" highlightClick="1"/>
          </p:cNvPr>
          <p:cNvSpPr/>
          <p:nvPr/>
        </p:nvSpPr>
        <p:spPr>
          <a:xfrm>
            <a:off x="4636801" y="5546720"/>
            <a:ext cx="301924" cy="303291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 smtClean="0"/>
              <a:t>Tips bij gebruik mobiele applicaties</a:t>
            </a:r>
            <a:endParaRPr lang="nl-NL" sz="4000" dirty="0"/>
          </a:p>
        </p:txBody>
      </p:sp>
    </p:spTree>
    <p:extLst>
      <p:ext uri="{BB962C8B-B14F-4D97-AF65-F5344CB8AC3E}">
        <p14:creationId xmlns:p14="http://schemas.microsoft.com/office/powerpoint/2010/main" val="240652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340035" y="3492003"/>
            <a:ext cx="7467109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meeste mensen begrijpen niet wat het is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lang="nl-NL" sz="2400" b="1" kern="0" dirty="0" smtClean="0">
                <a:solidFill>
                  <a:srgbClr val="000000"/>
                </a:solidFill>
              </a:rPr>
              <a:t>standaard geen QR code scanner op veel toestellen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toegevoegde waarde ? Resultaat = vaak teleurstellend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lang="nl-NL" sz="2400" b="1" kern="0" dirty="0">
                <a:solidFill>
                  <a:srgbClr val="000000"/>
                </a:solidFill>
              </a:rPr>
              <a:t>l</a:t>
            </a:r>
            <a:r>
              <a:rPr lang="nl-NL" sz="2400" b="1" kern="0" dirty="0" smtClean="0">
                <a:solidFill>
                  <a:srgbClr val="000000"/>
                </a:solidFill>
              </a:rPr>
              <a:t>elijk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vaak fout gebruikt : +25 % kan niet gescand worden !</a:t>
            </a:r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035" y="794129"/>
            <a:ext cx="2404875" cy="2292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44309" y="1316839"/>
            <a:ext cx="1658560" cy="1246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98131" y="956176"/>
            <a:ext cx="2052260" cy="2052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nl-NL" dirty="0" smtClean="0"/>
              <a:t>QR code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891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/>
          <a:srcRect l="853" r="853"/>
          <a:stretch>
            <a:fillRect/>
          </a:stretch>
        </p:blipFill>
        <p:spPr bwMode="auto">
          <a:xfrm>
            <a:off x="453193" y="994453"/>
            <a:ext cx="8309683" cy="457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4304" y="67883"/>
            <a:ext cx="8229600" cy="1143000"/>
          </a:xfrm>
        </p:spPr>
        <p:txBody>
          <a:bodyPr/>
          <a:lstStyle/>
          <a:p>
            <a:r>
              <a:rPr lang="nl-NL" sz="4000" dirty="0" smtClean="0"/>
              <a:t>Toepassing van picture </a:t>
            </a:r>
            <a:r>
              <a:rPr lang="nl-NL" sz="4000" dirty="0" err="1" smtClean="0"/>
              <a:t>recognition</a:t>
            </a:r>
            <a:endParaRPr lang="nl-NL" sz="4000" dirty="0"/>
          </a:p>
        </p:txBody>
      </p:sp>
    </p:spTree>
    <p:extLst>
      <p:ext uri="{BB962C8B-B14F-4D97-AF65-F5344CB8AC3E}">
        <p14:creationId xmlns:p14="http://schemas.microsoft.com/office/powerpoint/2010/main" val="97445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22" y="687772"/>
            <a:ext cx="4007267" cy="5343023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376" y="746959"/>
            <a:ext cx="3198783" cy="534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55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 rotWithShape="1">
          <a:blip r:embed="rId2"/>
          <a:srcRect t="25631" b="350"/>
          <a:stretch/>
        </p:blipFill>
        <p:spPr>
          <a:xfrm>
            <a:off x="1966332" y="817970"/>
            <a:ext cx="5348868" cy="528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4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680224"/>
            <a:ext cx="4121465" cy="551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33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/>
          <a:srcRect t="17501" b="17501"/>
          <a:stretch>
            <a:fillRect/>
          </a:stretch>
        </p:blipFill>
        <p:spPr>
          <a:xfrm>
            <a:off x="533400" y="737839"/>
            <a:ext cx="8124825" cy="528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3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A0BA6-F2A1-5743-8B97-3570045F772D}" type="slidenum">
              <a:rPr lang="en-US"/>
              <a:pPr/>
              <a:t>3</a:t>
            </a:fld>
            <a:endParaRPr lang="en-US"/>
          </a:p>
        </p:txBody>
      </p:sp>
      <p:pic>
        <p:nvPicPr>
          <p:cNvPr id="133121" name="Picture 1"/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288" y="-498073"/>
            <a:ext cx="9177287" cy="7270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2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9" y="239316"/>
            <a:ext cx="4036219" cy="415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3" name="Text Box 3"/>
          <p:cNvSpPr txBox="1">
            <a:spLocks noChangeArrowheads="1"/>
          </p:cNvSpPr>
          <p:nvPr/>
        </p:nvSpPr>
        <p:spPr bwMode="auto">
          <a:xfrm>
            <a:off x="4477345" y="6515100"/>
            <a:ext cx="178594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607" tIns="28804" rIns="57607" bIns="28804"/>
          <a:lstStyle>
            <a:lvl1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ctr"/>
            <a:fld id="{F0232B50-D93B-5748-8E37-9C249C83594C}" type="slidenum">
              <a:rPr lang="en-US" sz="1000">
                <a:cs typeface="Gill Sans" charset="0"/>
              </a:rPr>
              <a:pPr algn="ctr"/>
              <a:t>3</a:t>
            </a:fld>
            <a:endParaRPr lang="en-US" sz="1000"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41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40" y="646770"/>
            <a:ext cx="3682965" cy="551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41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ctieknop: Terug of Vorige 1">
            <a:hlinkClick r:id="" action="ppaction://noaction" highlightClick="1"/>
          </p:cNvPr>
          <p:cNvSpPr/>
          <p:nvPr/>
        </p:nvSpPr>
        <p:spPr>
          <a:xfrm>
            <a:off x="8410755" y="5848709"/>
            <a:ext cx="284671" cy="293299"/>
          </a:xfrm>
          <a:prstGeom prst="actionButtonBackPrevio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06498" y="997473"/>
            <a:ext cx="49391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mooi voorbeeld : EMART Zuid-Korea</a:t>
            </a:r>
          </a:p>
        </p:txBody>
      </p:sp>
      <p:pic>
        <p:nvPicPr>
          <p:cNvPr id="6" name="Emart Sunny Sale Campaign - 3D Shadow QR Cod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498" y="1843113"/>
            <a:ext cx="8325101" cy="46828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13372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4.mshcdn.com/wp-content/uploads/2010/05/starbucks-mayor-speci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95" y="827810"/>
            <a:ext cx="3298112" cy="498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thednetworks.com/wp-content/uploads/2012/01/offered-local-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122" y="827810"/>
            <a:ext cx="4362734" cy="331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4715522" y="4398595"/>
            <a:ext cx="386836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Bij koud weer : warme drank</a:t>
            </a:r>
          </a:p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NL" sz="2400" b="1" kern="0" dirty="0" smtClean="0">
                <a:solidFill>
                  <a:srgbClr val="000000"/>
                </a:solidFill>
              </a:rPr>
              <a:t>Bij warm weer : koude drank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2472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50130" y="2096936"/>
            <a:ext cx="90572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 mobiele website kan zijn :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een mobiele versie van de volledige website (met</a:t>
            </a:r>
            <a:r>
              <a:rPr kumimoji="0" lang="nl-NL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aanpassingen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</a:t>
            </a:r>
          </a:p>
          <a:p>
            <a:pPr marL="457200" lvl="2" defTabSz="914400" eaLnBrk="0" fontAlgn="auto" hangingPunct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een afgeslankte versie met aangepaste</a:t>
            </a:r>
            <a:r>
              <a:rPr kumimoji="0" lang="nl-NL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inhoud 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50825" y="3403926"/>
            <a:ext cx="929934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optimaliseer om te linken</a:t>
            </a:r>
            <a:r>
              <a:rPr kumimoji="0" lang="nl-NL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aan verschillende 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sociale netwerken,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use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gebruik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geolocatie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(met wedstrijden e.d.)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50825" y="4289685"/>
            <a:ext cx="75408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ken de mogelijkheden van de verschillende toestellen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50825" y="4802619"/>
            <a:ext cx="825258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smartphones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/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tablets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= ultieme tool voor lokale marketing :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men weet waar de gebruiker zich bevindt, is persoonlijk,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400" b="1" kern="0" dirty="0">
                <a:solidFill>
                  <a:srgbClr val="000000"/>
                </a:solidFill>
              </a:rPr>
              <a:t> </a:t>
            </a:r>
            <a:r>
              <a:rPr lang="nl-NL" sz="2400" b="1" kern="0" dirty="0" smtClean="0">
                <a:solidFill>
                  <a:srgbClr val="000000"/>
                </a:solidFill>
              </a:rPr>
              <a:t>   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24/7, sociaal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250825" y="883646"/>
            <a:ext cx="874790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E-mails moeten mobile-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friendly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zijn : 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biedt een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webversie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aan, detecteer of gebruiker op een mobiel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apparaat is en toont dan een mobile-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friendly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versie</a:t>
            </a:r>
          </a:p>
        </p:txBody>
      </p:sp>
    </p:spTree>
    <p:extLst>
      <p:ext uri="{BB962C8B-B14F-4D97-AF65-F5344CB8AC3E}">
        <p14:creationId xmlns:p14="http://schemas.microsoft.com/office/powerpoint/2010/main" val="2822955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250825" y="789301"/>
            <a:ext cx="88697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5.7.3. waarvoor kunnen mobiele media gebruikt worden ?</a:t>
            </a: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50825" y="1296431"/>
            <a:ext cx="39725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communicatie / informatie</a:t>
            </a:r>
          </a:p>
        </p:txBody>
      </p:sp>
      <p:pic>
        <p:nvPicPr>
          <p:cNvPr id="4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 l="15625" t="18103" r="17708" b="3448"/>
          <a:stretch>
            <a:fillRect/>
          </a:stretch>
        </p:blipFill>
        <p:spPr bwMode="auto">
          <a:xfrm>
            <a:off x="1505866" y="1758096"/>
            <a:ext cx="6018462" cy="427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al 4"/>
          <p:cNvSpPr/>
          <p:nvPr/>
        </p:nvSpPr>
        <p:spPr bwMode="auto">
          <a:xfrm>
            <a:off x="2648874" y="3407393"/>
            <a:ext cx="4307331" cy="123011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hangingPunct="0"/>
            <a:endParaRPr lang="nl-BE" sz="1400" smtClean="0">
              <a:solidFill>
                <a:srgbClr val="FFFFFF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495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/>
          <a:srcRect l="18222" t="15566" r="19679" b="22515"/>
          <a:stretch>
            <a:fillRect/>
          </a:stretch>
        </p:blipFill>
        <p:spPr bwMode="auto">
          <a:xfrm>
            <a:off x="997842" y="1600652"/>
            <a:ext cx="7136867" cy="444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50825" y="968643"/>
            <a:ext cx="39725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4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communicatie / informatie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516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50825" y="925496"/>
            <a:ext cx="39725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communicatie / informatie</a:t>
            </a:r>
          </a:p>
        </p:txBody>
      </p:sp>
      <p:pic>
        <p:nvPicPr>
          <p:cNvPr id="3" name="Picture 3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/>
          <a:srcRect l="16009" t="47462" r="39892" b="7352"/>
          <a:stretch>
            <a:fillRect/>
          </a:stretch>
        </p:blipFill>
        <p:spPr bwMode="auto">
          <a:xfrm>
            <a:off x="1342720" y="1799786"/>
            <a:ext cx="6679919" cy="413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3031240" y="1461232"/>
            <a:ext cx="304339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case : reporters without frontiers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8844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50825" y="970196"/>
            <a:ext cx="79127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mobile e-commerce : amazon.com –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Colruyt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Collect &amp; Go</a:t>
            </a:r>
          </a:p>
        </p:txBody>
      </p:sp>
      <p:pic>
        <p:nvPicPr>
          <p:cNvPr id="3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/>
          <a:srcRect l="30821" t="25646" r="51179" b="31875"/>
          <a:stretch>
            <a:fillRect/>
          </a:stretch>
        </p:blipFill>
        <p:spPr bwMode="auto">
          <a:xfrm>
            <a:off x="827584" y="1772675"/>
            <a:ext cx="2864522" cy="4225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http://www.gondola.be/img/news/300-phpthumb_generated_thumbnailjpg.jpg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946" y="2338348"/>
            <a:ext cx="3466935" cy="231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8179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/>
          <a:srcRect l="15522" t="13406" r="61529" b="20355"/>
          <a:stretch>
            <a:fillRect/>
          </a:stretch>
        </p:blipFill>
        <p:spPr bwMode="auto">
          <a:xfrm>
            <a:off x="611560" y="1790795"/>
            <a:ext cx="2107800" cy="3802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 cstate="print"/>
          <a:srcRect l="17600" t="13281" r="16701" b="14720"/>
          <a:stretch>
            <a:fillRect/>
          </a:stretch>
        </p:blipFill>
        <p:spPr bwMode="auto">
          <a:xfrm>
            <a:off x="3059832" y="1781570"/>
            <a:ext cx="5544616" cy="3797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50825" y="970196"/>
            <a:ext cx="44486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4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mobile e-commerce : kinepolis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6430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50825" y="970196"/>
            <a:ext cx="65261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mobile e-commerce : pizza.be – domino’s pizza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2917" t="18103" r="24479" b="25862"/>
          <a:stretch>
            <a:fillRect/>
          </a:stretch>
        </p:blipFill>
        <p:spPr bwMode="auto">
          <a:xfrm>
            <a:off x="250550" y="1646780"/>
            <a:ext cx="4107135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 l="43229" t="17241" r="24479" b="75000"/>
          <a:stretch>
            <a:fillRect/>
          </a:stretch>
        </p:blipFill>
        <p:spPr bwMode="auto">
          <a:xfrm>
            <a:off x="4429123" y="1651910"/>
            <a:ext cx="442915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/>
          <a:srcRect l="15104" t="17241" r="16666" b="25862"/>
          <a:stretch>
            <a:fillRect/>
          </a:stretch>
        </p:blipFill>
        <p:spPr bwMode="auto">
          <a:xfrm>
            <a:off x="4404722" y="3659643"/>
            <a:ext cx="4643438" cy="233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PIJL-OMHOOG 6"/>
          <p:cNvSpPr/>
          <p:nvPr/>
        </p:nvSpPr>
        <p:spPr bwMode="auto">
          <a:xfrm>
            <a:off x="6732239" y="2150836"/>
            <a:ext cx="432048" cy="648072"/>
          </a:xfrm>
          <a:prstGeom prst="upArrow">
            <a:avLst/>
          </a:prstGeom>
          <a:solidFill>
            <a:srgbClr val="00CCCC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6499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4000" dirty="0" err="1"/>
              <a:t>Verlaat</a:t>
            </a:r>
            <a:r>
              <a:rPr lang="en-US" sz="4000" dirty="0"/>
              <a:t> </a:t>
            </a:r>
            <a:r>
              <a:rPr lang="en-US" sz="4000" dirty="0" err="1"/>
              <a:t>jij</a:t>
            </a:r>
            <a:r>
              <a:rPr lang="en-US" sz="4000" dirty="0"/>
              <a:t> het </a:t>
            </a:r>
            <a:r>
              <a:rPr lang="en-US" sz="4000" dirty="0" err="1"/>
              <a:t>huis</a:t>
            </a:r>
            <a:r>
              <a:rPr lang="en-US" sz="4000" dirty="0"/>
              <a:t> </a:t>
            </a:r>
            <a:r>
              <a:rPr lang="en-US" sz="4000" dirty="0" err="1"/>
              <a:t>zonder</a:t>
            </a:r>
            <a:r>
              <a:rPr lang="en-US" sz="4000" dirty="0"/>
              <a:t> je GSM?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Zeer persoonlijk</a:t>
            </a:r>
          </a:p>
          <a:p>
            <a:pPr lvl="1"/>
            <a:r>
              <a:rPr lang="nl-NL" dirty="0" err="1" smtClean="0"/>
              <a:t>Apps</a:t>
            </a:r>
            <a:endParaRPr lang="nl-NL" dirty="0" smtClean="0"/>
          </a:p>
          <a:p>
            <a:pPr lvl="1"/>
            <a:r>
              <a:rPr lang="nl-NL" dirty="0" smtClean="0"/>
              <a:t>Bankzaken…</a:t>
            </a:r>
          </a:p>
          <a:p>
            <a:pPr lvl="1"/>
            <a:endParaRPr lang="nl-NL" dirty="0"/>
          </a:p>
          <a:p>
            <a:r>
              <a:rPr lang="nl-NL" dirty="0" smtClean="0"/>
              <a:t>Krachtig voor marketing, maar ook erg gevaarlijk (</a:t>
            </a:r>
            <a:r>
              <a:rPr lang="nl-NL" dirty="0" err="1" smtClean="0"/>
              <a:t>vb</a:t>
            </a:r>
            <a:r>
              <a:rPr lang="nl-NL" dirty="0" smtClean="0"/>
              <a:t> Bank </a:t>
            </a:r>
            <a:r>
              <a:rPr lang="nl-NL" dirty="0" err="1" smtClean="0"/>
              <a:t>app</a:t>
            </a:r>
            <a:r>
              <a:rPr lang="nl-NL" dirty="0" smtClean="0"/>
              <a:t> die niet goed werkt…)</a:t>
            </a:r>
            <a:endParaRPr lang="nl-NL" dirty="0"/>
          </a:p>
        </p:txBody>
      </p:sp>
      <p:sp>
        <p:nvSpPr>
          <p:cNvPr id="3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96CF-84FA-FB46-93E8-EBBB466D90BA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50825" y="970196"/>
            <a:ext cx="65261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mobile e-commerce : pizza.be – domino’s pizza</a:t>
            </a:r>
          </a:p>
        </p:txBody>
      </p:sp>
      <p:pic>
        <p:nvPicPr>
          <p:cNvPr id="2" name="Afbeelding 1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23500" t="24326" r="45084" b="46232"/>
          <a:stretch/>
        </p:blipFill>
        <p:spPr>
          <a:xfrm>
            <a:off x="674926" y="1693870"/>
            <a:ext cx="3222145" cy="1803376"/>
          </a:xfrm>
          <a:prstGeom prst="rect">
            <a:avLst/>
          </a:prstGeom>
        </p:spPr>
      </p:pic>
      <p:pic>
        <p:nvPicPr>
          <p:cNvPr id="8" name="Afbeelding 7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21916" t="20419" r="46833" b="44558"/>
          <a:stretch/>
        </p:blipFill>
        <p:spPr>
          <a:xfrm>
            <a:off x="680781" y="3938611"/>
            <a:ext cx="3216290" cy="215277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0923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49680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diensten aanbieden : mobiele hulp</a:t>
            </a:r>
          </a:p>
        </p:txBody>
      </p:sp>
      <p:pic>
        <p:nvPicPr>
          <p:cNvPr id="3" name="Picture 4" descr="First Ai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084822"/>
            <a:ext cx="2227709" cy="3712848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 cstate="print"/>
          <a:srcRect l="24301" t="26936" r="56749" b="28845"/>
          <a:stretch>
            <a:fillRect/>
          </a:stretch>
        </p:blipFill>
        <p:spPr bwMode="auto">
          <a:xfrm>
            <a:off x="4525507" y="2084821"/>
            <a:ext cx="2237601" cy="372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777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/>
          <a:srcRect l="51137" t="24926" r="30029" b="31429"/>
          <a:stretch>
            <a:fillRect/>
          </a:stretch>
        </p:blipFill>
        <p:spPr bwMode="auto">
          <a:xfrm>
            <a:off x="829284" y="1805416"/>
            <a:ext cx="2923207" cy="4233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print"/>
          <a:srcRect l="24971" t="24926" r="45779" b="44834"/>
          <a:stretch>
            <a:fillRect/>
          </a:stretch>
        </p:blipFill>
        <p:spPr bwMode="auto">
          <a:xfrm>
            <a:off x="4355976" y="2636912"/>
            <a:ext cx="4176464" cy="269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63209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6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diensten aanbieden : real-time</a:t>
            </a:r>
            <a:r>
              <a:rPr kumimoji="0" lang="nl-NL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vertaalservice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9768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72106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diensten aanbieden : keukentips : solo –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albert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heijn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16667" t="34483" r="40104" b="23276"/>
          <a:stretch>
            <a:fillRect/>
          </a:stretch>
        </p:blipFill>
        <p:spPr bwMode="auto">
          <a:xfrm>
            <a:off x="250825" y="1664873"/>
            <a:ext cx="4477267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http://www.gs1.nl/opinie/images/stories/2011/2011_01_11_nieuws_receptopmobiel.gif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146" y="3176580"/>
            <a:ext cx="39147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0863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38471" t="5486" r="38579" b="19635"/>
          <a:stretch>
            <a:fillRect/>
          </a:stretch>
        </p:blipFill>
        <p:spPr bwMode="auto">
          <a:xfrm>
            <a:off x="5004048" y="1839927"/>
            <a:ext cx="148308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http://1.bp.blogspot.com/-j-2SXhL8XIU/UFOWlW5-gUI/AAAAAAAAVEo/trCQu4M5SSw/s1600/appi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8" y="2210354"/>
            <a:ext cx="4588284" cy="256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 l="38293" t="5704" r="38265" b="20221"/>
          <a:stretch>
            <a:fillRect/>
          </a:stretch>
        </p:blipFill>
        <p:spPr bwMode="auto">
          <a:xfrm>
            <a:off x="6156176" y="2570394"/>
            <a:ext cx="1531310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 cstate="print"/>
          <a:srcRect l="38471" t="5486" r="38579" b="20972"/>
          <a:stretch>
            <a:fillRect/>
          </a:stretch>
        </p:blipFill>
        <p:spPr bwMode="auto">
          <a:xfrm>
            <a:off x="7348227" y="3074450"/>
            <a:ext cx="1510053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49135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6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diensten aanbieden :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albert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heijn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4482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38282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diensten aanbieden : AXA</a:t>
            </a:r>
          </a:p>
        </p:txBody>
      </p:sp>
      <p:pic>
        <p:nvPicPr>
          <p:cNvPr id="3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6" t="19874" r="42857" b="49989"/>
          <a:stretch/>
        </p:blipFill>
        <p:spPr bwMode="auto">
          <a:xfrm>
            <a:off x="395536" y="1822169"/>
            <a:ext cx="3816424" cy="2038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hlinkClick r:id="rId5" action="ppaction://hlinkfile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4" t="18736" r="43600" b="50183"/>
          <a:stretch/>
        </p:blipFill>
        <p:spPr bwMode="auto">
          <a:xfrm>
            <a:off x="4355976" y="3622369"/>
            <a:ext cx="4176464" cy="223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678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louisville.styleblueprint.com/wp-content/uploads/2012/07/Nike-Fuel-Band_BonjourLife.com1_.jpg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12" y="2029702"/>
            <a:ext cx="4984750" cy="392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51427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4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diensten aanbieden : NIKE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Fuelband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058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54441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spelletjes spelen (“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gamification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 : Ford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22321" t="34723" r="21428" b="14007"/>
          <a:stretch>
            <a:fillRect/>
          </a:stretch>
        </p:blipFill>
        <p:spPr bwMode="auto">
          <a:xfrm>
            <a:off x="738380" y="1667785"/>
            <a:ext cx="7773271" cy="4301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383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63706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spelletjes spelen (“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gamification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 : McDonalds </a:t>
            </a:r>
          </a:p>
        </p:txBody>
      </p:sp>
      <p:pic>
        <p:nvPicPr>
          <p:cNvPr id="3" name="Picture 2" descr="http://www.brandactivation.nl/files/cases/mcdonalds.pn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5362" y="1949069"/>
            <a:ext cx="6531071" cy="3468320"/>
          </a:xfrm>
          <a:prstGeom prst="rect">
            <a:avLst/>
          </a:prstGeom>
          <a:noFill/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6234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brandactivation.nl/files/cases/friskies.jpg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9736" y="1976222"/>
            <a:ext cx="4660199" cy="3442760"/>
          </a:xfrm>
          <a:prstGeom prst="rect">
            <a:avLst/>
          </a:prstGeom>
          <a:noFill/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59298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4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spelletjes spelen (“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gamification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 :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Whiskas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481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1FE2C-3222-B440-9360-8E7951BB9F9F}" type="slidenum">
              <a:rPr lang="en-US"/>
              <a:pPr/>
              <a:t>5</a:t>
            </a:fld>
            <a:endParaRPr lang="en-US"/>
          </a:p>
        </p:txBody>
      </p:sp>
      <p:pic>
        <p:nvPicPr>
          <p:cNvPr id="136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944" y="1353741"/>
            <a:ext cx="5457825" cy="466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4" name="Rectangle 2"/>
          <p:cNvSpPr>
            <a:spLocks/>
          </p:cNvSpPr>
          <p:nvPr/>
        </p:nvSpPr>
        <p:spPr bwMode="auto">
          <a:xfrm>
            <a:off x="70545" y="6438900"/>
            <a:ext cx="6257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300">
                <a:cs typeface="Gill Sans" charset="0"/>
                <a:hlinkClick r:id="rId3"/>
              </a:rPr>
              <a:t>http://www.marketingfacts.nl/berichten/ipad-wordt-steeds-functioneler-gebruikt</a:t>
            </a:r>
            <a:endParaRPr lang="en-US" sz="1300">
              <a:cs typeface="Gill Sans" charset="0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title"/>
          </p:nvPr>
        </p:nvSpPr>
        <p:spPr>
          <a:xfrm>
            <a:off x="935831" y="180975"/>
            <a:ext cx="7279481" cy="1190625"/>
          </a:xfrm>
          <a:ln/>
        </p:spPr>
        <p:txBody>
          <a:bodyPr/>
          <a:lstStyle/>
          <a:p>
            <a:r>
              <a:rPr lang="en-US"/>
              <a:t>Tablets als persoonlijk scherm</a:t>
            </a:r>
          </a:p>
        </p:txBody>
      </p:sp>
    </p:spTree>
    <p:extLst>
      <p:ext uri="{BB962C8B-B14F-4D97-AF65-F5344CB8AC3E}">
        <p14:creationId xmlns:p14="http://schemas.microsoft.com/office/powerpoint/2010/main" val="400235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antastic Delites">
            <a:hlinkClick r:id="rId2" action="ppaction://hlinkfile" tooltip="Fantastic Delites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491" y="1892571"/>
            <a:ext cx="6214248" cy="343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57502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4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spelletjes spelen (“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gamification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 :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Delites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747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45255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merkervaring opdoen : Audi A6</a:t>
            </a:r>
          </a:p>
        </p:txBody>
      </p:sp>
      <p:pic>
        <p:nvPicPr>
          <p:cNvPr id="3" name="Picture 2" descr="http://i4.ytimg.com/vi/c1X4D7rltgQ/mqdefault.jp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687" y="1941169"/>
            <a:ext cx="5244459" cy="295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6285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theworldpark.com/nyc/graphics/TheWorldPark_animals_viral_Qr-Code.jpg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419" y="2222481"/>
            <a:ext cx="6176703" cy="310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53896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4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merkervaring opdoen : World Park NY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5149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36471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stemmen / leuk vinden :</a:t>
            </a:r>
          </a:p>
        </p:txBody>
      </p:sp>
      <p:pic>
        <p:nvPicPr>
          <p:cNvPr id="3" name="Picture 2" descr="http://www.mobileslate.com/images/americanid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325" y="2060848"/>
            <a:ext cx="3800475" cy="2695576"/>
          </a:xfrm>
          <a:prstGeom prst="rect">
            <a:avLst/>
          </a:prstGeom>
          <a:noFill/>
        </p:spPr>
      </p:pic>
      <p:pic>
        <p:nvPicPr>
          <p:cNvPr id="4" name="Picture 4" descr="http://cdn.androidblip.com/screens/1____18181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8853" y="1772816"/>
            <a:ext cx="2289854" cy="3816424"/>
          </a:xfrm>
          <a:prstGeom prst="rect">
            <a:avLst/>
          </a:prstGeom>
          <a:noFill/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1075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36471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stemmen / leuk vinden :</a:t>
            </a:r>
          </a:p>
        </p:txBody>
      </p:sp>
      <p:pic>
        <p:nvPicPr>
          <p:cNvPr id="3" name="Picture 2" descr="http://www.brandactivation.nl/files/cases/diesel2.pn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11064" y="2136579"/>
            <a:ext cx="4952513" cy="2789104"/>
          </a:xfrm>
          <a:prstGeom prst="rect">
            <a:avLst/>
          </a:prstGeom>
          <a:noFill/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6336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 cstate="print"/>
          <a:srcRect l="20922" t="15566" r="29700" b="25395"/>
          <a:stretch>
            <a:fillRect/>
          </a:stretch>
        </p:blipFill>
        <p:spPr bwMode="auto">
          <a:xfrm>
            <a:off x="3287479" y="1963324"/>
            <a:ext cx="5112568" cy="382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QR Code Call to Action Billboar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3143" y="1963324"/>
            <a:ext cx="2857500" cy="2381250"/>
          </a:xfrm>
          <a:prstGeom prst="rect">
            <a:avLst/>
          </a:prstGeom>
          <a:noFill/>
        </p:spPr>
      </p:pic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16081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4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coupons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749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farm5.static.flickr.com/4046/4427378379_5864262325_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224" y="1943439"/>
            <a:ext cx="2279914" cy="3419872"/>
          </a:xfrm>
          <a:prstGeom prst="rect">
            <a:avLst/>
          </a:prstGeom>
          <a:noFill/>
        </p:spPr>
      </p:pic>
      <p:pic>
        <p:nvPicPr>
          <p:cNvPr id="3" name="Picture 6" descr="http://www.mobilebehavior.com/wp-content/uploads/starbucks-card-mobile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943440"/>
            <a:ext cx="6048672" cy="3456384"/>
          </a:xfrm>
          <a:prstGeom prst="rect">
            <a:avLst/>
          </a:prstGeom>
          <a:noFill/>
        </p:spPr>
      </p:pic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23535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4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trouw creëren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5271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0652" y="1775835"/>
            <a:ext cx="6337200" cy="4260519"/>
          </a:xfrm>
          <a:prstGeom prst="rect">
            <a:avLst/>
          </a:prstGeom>
          <a:noFill/>
        </p:spPr>
      </p:pic>
      <p:grpSp>
        <p:nvGrpSpPr>
          <p:cNvPr id="4" name="Group 5"/>
          <p:cNvGrpSpPr>
            <a:grpSpLocks noChangeAspect="1"/>
          </p:cNvGrpSpPr>
          <p:nvPr/>
        </p:nvGrpSpPr>
        <p:grpSpPr bwMode="auto">
          <a:xfrm>
            <a:off x="4005739" y="2099675"/>
            <a:ext cx="2604329" cy="3254054"/>
            <a:chOff x="3453" y="523"/>
            <a:chExt cx="2777" cy="3276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53" y="523"/>
              <a:ext cx="2777" cy="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01" y="1133"/>
              <a:ext cx="1888" cy="1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496996" y="2869889"/>
            <a:ext cx="1687803" cy="10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567" tIns="36283" rIns="72567" bIns="36283"/>
          <a:lstStyle/>
          <a:p>
            <a:pPr defTabSz="914400" eaLnBrk="0" hangingPunct="0"/>
            <a:r>
              <a:rPr lang="en-US" sz="1100" b="1">
                <a:solidFill>
                  <a:srgbClr val="000000"/>
                </a:solidFill>
                <a:latin typeface="Tahoma" charset="0"/>
              </a:rPr>
              <a:t>Bugger! You didn't win a Smirnoff Prize. But you can still win one of 5000 Smirnoff Half Day Off $25 bar tabs. Register at </a:t>
            </a:r>
            <a:br>
              <a:rPr lang="en-US" sz="1100" b="1">
                <a:solidFill>
                  <a:srgbClr val="000000"/>
                </a:solidFill>
                <a:latin typeface="Tahoma" charset="0"/>
              </a:rPr>
            </a:br>
            <a:r>
              <a:rPr lang="en-US" sz="1100" b="1">
                <a:solidFill>
                  <a:srgbClr val="000000"/>
                </a:solidFill>
                <a:latin typeface="Tahoma" charset="0"/>
              </a:rPr>
              <a:t>www.halfdayoff.co.nz</a:t>
            </a:r>
            <a:endParaRPr lang="en-US" altLang="en-AU" sz="1100" b="1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Database uitbouwen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0408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24202" t="48039" r="64746" b="13215"/>
          <a:stretch>
            <a:fillRect/>
          </a:stretch>
        </p:blipFill>
        <p:spPr bwMode="auto">
          <a:xfrm>
            <a:off x="1082692" y="1976269"/>
            <a:ext cx="1922707" cy="401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52706" t="47439" r="35451" b="12677"/>
          <a:stretch>
            <a:fillRect/>
          </a:stretch>
        </p:blipFill>
        <p:spPr bwMode="auto">
          <a:xfrm>
            <a:off x="3705539" y="1904261"/>
            <a:ext cx="1984189" cy="4153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 l="65471" t="30686" r="18329" b="19635"/>
          <a:stretch>
            <a:fillRect/>
          </a:stretch>
        </p:blipFill>
        <p:spPr bwMode="auto">
          <a:xfrm>
            <a:off x="6322107" y="1976269"/>
            <a:ext cx="206631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19848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4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push &amp; pull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8653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22321" t="41629" r="46909" b="11312"/>
          <a:stretch>
            <a:fillRect/>
          </a:stretch>
        </p:blipFill>
        <p:spPr bwMode="auto">
          <a:xfrm>
            <a:off x="395536" y="1926424"/>
            <a:ext cx="4248472" cy="3945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59135" t="35294" r="20089" b="5882"/>
          <a:stretch>
            <a:fillRect/>
          </a:stretch>
        </p:blipFill>
        <p:spPr bwMode="auto">
          <a:xfrm>
            <a:off x="5292080" y="1494377"/>
            <a:ext cx="2664296" cy="457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Push en pull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518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Verbreed je bereik mobiel</a:t>
            </a: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472059">
              <a:buSzPct val="99000"/>
              <a:buFontTx/>
              <a:buAutoNum type="arabicPeriod"/>
            </a:pPr>
            <a:r>
              <a:rPr lang="en-US" dirty="0" err="1"/>
              <a:t>Gebruik</a:t>
            </a:r>
            <a:endParaRPr lang="en-US" dirty="0"/>
          </a:p>
          <a:p>
            <a:pPr marL="472059">
              <a:buSzPct val="99000"/>
              <a:buFontTx/>
              <a:buAutoNum type="arabicPeriod"/>
            </a:pPr>
            <a:r>
              <a:rPr lang="en-US" dirty="0" err="1"/>
              <a:t>Beslissing</a:t>
            </a:r>
            <a:endParaRPr lang="en-US" dirty="0"/>
          </a:p>
          <a:p>
            <a:pPr marL="472059">
              <a:buSzPct val="99000"/>
              <a:buFontTx/>
              <a:buAutoNum type="arabicPeriod"/>
            </a:pPr>
            <a:r>
              <a:rPr lang="en-US" dirty="0" err="1"/>
              <a:t>Exploratie</a:t>
            </a:r>
            <a:endParaRPr lang="en-US" dirty="0"/>
          </a:p>
          <a:p>
            <a:pPr marL="472059">
              <a:buSzPct val="99000"/>
              <a:buFontTx/>
              <a:buAutoNum type="arabicPeriod"/>
            </a:pPr>
            <a:r>
              <a:rPr lang="en-US" dirty="0" err="1"/>
              <a:t>Nood</a:t>
            </a:r>
            <a:endParaRPr lang="en-US" dirty="0"/>
          </a:p>
        </p:txBody>
      </p:sp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506" y="2447925"/>
            <a:ext cx="2797671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006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50825" y="1417638"/>
            <a:ext cx="4249881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800100" lvl="1" indent="-342900" defTabSz="914400" eaLnBrk="0" fontAlgn="auto" hangingPunc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Apple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Passbook</a:t>
            </a: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/Apple </a:t>
            </a:r>
            <a:r>
              <a:rPr kumimoji="0" lang="nl-NL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Pay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800100" lvl="1" indent="-342900" defTabSz="914400" eaLnBrk="0" fontAlgn="auto" hangingPunc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Google Wallet</a:t>
            </a:r>
          </a:p>
          <a:p>
            <a:pPr marL="800100" lvl="1" indent="-342900" defTabSz="914400" eaLnBrk="0" fontAlgn="auto" hangingPunc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nl-NL" sz="2400" b="1" kern="0" dirty="0" smtClean="0">
                <a:solidFill>
                  <a:srgbClr val="000000"/>
                </a:solidFill>
              </a:rPr>
              <a:t>Wallet Hub (</a:t>
            </a:r>
            <a:r>
              <a:rPr lang="nl-NL" sz="2400" b="1" kern="0" dirty="0" err="1" smtClean="0">
                <a:solidFill>
                  <a:srgbClr val="000000"/>
                </a:solidFill>
              </a:rPr>
              <a:t>windows</a:t>
            </a:r>
            <a:r>
              <a:rPr lang="nl-NL" sz="2400" b="1" kern="0" dirty="0" smtClean="0">
                <a:solidFill>
                  <a:srgbClr val="000000"/>
                </a:solidFill>
              </a:rPr>
              <a:t> </a:t>
            </a:r>
            <a:r>
              <a:rPr lang="nl-NL" sz="2400" b="1" kern="0" dirty="0" err="1" smtClean="0">
                <a:solidFill>
                  <a:srgbClr val="000000"/>
                </a:solidFill>
              </a:rPr>
              <a:t>phone</a:t>
            </a:r>
            <a:r>
              <a:rPr lang="nl-NL" sz="2400" b="1" kern="0" dirty="0" smtClean="0">
                <a:solidFill>
                  <a:srgbClr val="000000"/>
                </a:solidFill>
              </a:rPr>
              <a:t>)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Picture 2" descr="http://www.bloomberg.com/apps/data?pid=avimage&amp;iid=iwE.wRrtFGz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3371" y="3702205"/>
            <a:ext cx="1905000" cy="1905000"/>
          </a:xfrm>
          <a:prstGeom prst="rect">
            <a:avLst/>
          </a:prstGeom>
          <a:noFill/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 l="13272" t="8366" r="30929" b="28995"/>
          <a:stretch>
            <a:fillRect/>
          </a:stretch>
        </p:blipFill>
        <p:spPr bwMode="auto">
          <a:xfrm>
            <a:off x="539552" y="3702205"/>
            <a:ext cx="2993331" cy="2100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419" y="1174711"/>
            <a:ext cx="2619375" cy="174307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Betalen: mobile wallet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60567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18165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inchecken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50823" t="7646" r="12479" b="5326"/>
          <a:stretch>
            <a:fillRect/>
          </a:stretch>
        </p:blipFill>
        <p:spPr bwMode="auto">
          <a:xfrm>
            <a:off x="3059832" y="1411871"/>
            <a:ext cx="3096344" cy="458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 l="58721" t="41486" r="27779" b="18915"/>
          <a:stretch>
            <a:fillRect/>
          </a:stretch>
        </p:blipFill>
        <p:spPr bwMode="auto">
          <a:xfrm>
            <a:off x="467544" y="1843919"/>
            <a:ext cx="2160240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http://1.bp.blogspot.com/_FPIg26Z3nJs/SzZlwsuqCvI/AAAAAAAADgI/n9W_v85Jcg8/s400/gowalla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0192" y="1411871"/>
            <a:ext cx="2446060" cy="2195339"/>
          </a:xfrm>
          <a:prstGeom prst="rect">
            <a:avLst/>
          </a:prstGeom>
          <a:noFill/>
        </p:spPr>
      </p:pic>
      <p:pic>
        <p:nvPicPr>
          <p:cNvPr id="6" name="Picture 8" descr="http://www.socialmediasocialmedia.nl/strategie/nieuws/tools/events/workshops/training/hr/media/wp-content/uploads/2011/03/fbfacebook-places.jp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00192" y="3788135"/>
            <a:ext cx="2421778" cy="165618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6983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/>
          <a:srcRect l="18672" t="9086" r="18779" b="26835"/>
          <a:stretch>
            <a:fillRect/>
          </a:stretch>
        </p:blipFill>
        <p:spPr bwMode="auto">
          <a:xfrm>
            <a:off x="1248372" y="1719395"/>
            <a:ext cx="6557582" cy="419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18165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4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inchecken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4884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31390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inchecken : </a:t>
            </a:r>
            <a:r>
              <a:rPr lang="nl-NL" sz="2400" b="1" kern="0" dirty="0" smtClean="0">
                <a:solidFill>
                  <a:srgbClr val="000000"/>
                </a:solidFill>
              </a:rPr>
              <a:t>analyses</a:t>
            </a:r>
            <a:endParaRPr kumimoji="0" lang="nl-NL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42749" t="17726" r="19001" b="25395"/>
          <a:stretch>
            <a:fillRect/>
          </a:stretch>
        </p:blipFill>
        <p:spPr bwMode="auto">
          <a:xfrm>
            <a:off x="3488519" y="1235534"/>
            <a:ext cx="5040560" cy="4684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http://t0.gstatic.com/images?q=tbn:ANd9GcTLb2Hkr8goXTXuS-TPmrNPYLYxignDovXrXbn_o6S99RgAaM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7310" y="2712184"/>
            <a:ext cx="1584176" cy="435312"/>
          </a:xfrm>
          <a:prstGeom prst="rect">
            <a:avLst/>
          </a:prstGeom>
          <a:noFill/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9002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ox Virtual Store in UK (Photo: Business Wire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1" t="14617" r="6935" b="13980"/>
          <a:stretch/>
        </p:blipFill>
        <p:spPr bwMode="auto">
          <a:xfrm>
            <a:off x="5508103" y="1565201"/>
            <a:ext cx="2820290" cy="433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cached.imagescaler.hbpl.co.uk/resize/scaleToFit/427/285/?sURL=http://offlinehbpl.hbpl.co.uk/news/OKM/A69A1045-0ED1-1BF8-506160E1817D13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141846"/>
            <a:ext cx="406717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53848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4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combinatie met outdoor advertenties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9888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53848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combinatie met outdoor advertenties</a:t>
            </a:r>
          </a:p>
        </p:txBody>
      </p:sp>
      <p:pic>
        <p:nvPicPr>
          <p:cNvPr id="3" name="Picture 2" descr="The mobile-phone-controlled interactive mannequ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9215" y="1808046"/>
            <a:ext cx="6956277" cy="3911265"/>
          </a:xfrm>
          <a:prstGeom prst="rect">
            <a:avLst/>
          </a:prstGeom>
          <a:noFill/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698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50825" y="1004702"/>
            <a:ext cx="53848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  <a:defRPr/>
            </a:pPr>
            <a:r>
              <a:rPr kumimoji="0" lang="nl-NL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combinatie met outdoor advertenties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15972" t="3326" r="15179" b="12435"/>
          <a:stretch>
            <a:fillRect/>
          </a:stretch>
        </p:blipFill>
        <p:spPr bwMode="auto">
          <a:xfrm>
            <a:off x="1740806" y="1686915"/>
            <a:ext cx="5588929" cy="427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0591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5972" t="2606" r="13564" b="11739"/>
          <a:stretch>
            <a:fillRect/>
          </a:stretch>
        </p:blipFill>
        <p:spPr bwMode="auto">
          <a:xfrm>
            <a:off x="1835696" y="1652409"/>
            <a:ext cx="5544616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98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/>
          <a:srcRect l="15800" t="2481" r="14901" b="12396"/>
          <a:stretch>
            <a:fillRect/>
          </a:stretch>
        </p:blipFill>
        <p:spPr bwMode="auto">
          <a:xfrm>
            <a:off x="1645914" y="1713151"/>
            <a:ext cx="5544616" cy="425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6929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7EFA9-F245-984A-94DA-EDA51D547F31}" type="slidenum">
              <a:rPr lang="en-US"/>
              <a:pPr/>
              <a:t>7</a:t>
            </a:fld>
            <a:endParaRPr lang="en-US"/>
          </a:p>
        </p:txBody>
      </p:sp>
      <p:sp>
        <p:nvSpPr>
          <p:cNvPr id="1382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Hoe Mobiel inzetten?</a:t>
            </a:r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7108" y="1142385"/>
            <a:ext cx="8229600" cy="4525963"/>
          </a:xfrm>
          <a:ln/>
        </p:spPr>
        <p:txBody>
          <a:bodyPr/>
          <a:lstStyle/>
          <a:p>
            <a:pPr marL="472059"/>
            <a:r>
              <a:rPr lang="en-US" dirty="0" err="1"/>
              <a:t>Verbreed</a:t>
            </a:r>
            <a:r>
              <a:rPr lang="en-US" dirty="0"/>
              <a:t> je </a:t>
            </a:r>
            <a:r>
              <a:rPr lang="en-US" dirty="0" err="1"/>
              <a:t>bereik</a:t>
            </a:r>
            <a:r>
              <a:rPr lang="en-US" dirty="0"/>
              <a:t> in de </a:t>
            </a:r>
            <a:r>
              <a:rPr lang="en-US" dirty="0" err="1"/>
              <a:t>nood</a:t>
            </a:r>
            <a:r>
              <a:rPr lang="en-US" dirty="0"/>
              <a:t> </a:t>
            </a:r>
            <a:r>
              <a:rPr lang="en-US" dirty="0" err="1" smtClean="0"/>
              <a:t>fase</a:t>
            </a:r>
            <a:r>
              <a:rPr lang="en-US" dirty="0" smtClean="0"/>
              <a:t> (</a:t>
            </a:r>
            <a:r>
              <a:rPr lang="en-US" dirty="0" err="1" smtClean="0"/>
              <a:t>momenten</a:t>
            </a:r>
            <a:r>
              <a:rPr lang="en-US" dirty="0" smtClean="0"/>
              <a:t> van </a:t>
            </a:r>
            <a:r>
              <a:rPr lang="en-US" dirty="0" err="1" smtClean="0"/>
              <a:t>aandacht</a:t>
            </a:r>
            <a:r>
              <a:rPr lang="en-US" dirty="0" smtClean="0"/>
              <a:t>…)</a:t>
            </a:r>
            <a:endParaRPr lang="en-US" dirty="0"/>
          </a:p>
          <a:p>
            <a:pPr marL="472059"/>
            <a:r>
              <a:rPr lang="en-US" dirty="0" err="1"/>
              <a:t>Overal</a:t>
            </a:r>
            <a:r>
              <a:rPr lang="en-US" dirty="0"/>
              <a:t> en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exploreren</a:t>
            </a:r>
            <a:endParaRPr lang="en-US" dirty="0"/>
          </a:p>
          <a:p>
            <a:pPr marL="472059"/>
            <a:r>
              <a:rPr lang="en-US" dirty="0"/>
              <a:t>De GSM </a:t>
            </a:r>
            <a:r>
              <a:rPr lang="en-US" dirty="0" err="1"/>
              <a:t>bij</a:t>
            </a:r>
            <a:r>
              <a:rPr lang="en-US" dirty="0"/>
              <a:t> de </a:t>
            </a:r>
            <a:r>
              <a:rPr lang="en-US" dirty="0" err="1"/>
              <a:t>aankoopbeslissing</a:t>
            </a:r>
            <a:endParaRPr lang="en-US" dirty="0"/>
          </a:p>
          <a:p>
            <a:pPr marL="472059"/>
            <a:r>
              <a:rPr lang="en-US" dirty="0" err="1"/>
              <a:t>Connecteer</a:t>
            </a:r>
            <a:r>
              <a:rPr lang="en-US" dirty="0"/>
              <a:t> </a:t>
            </a:r>
            <a:r>
              <a:rPr lang="en-US" dirty="0" err="1" smtClean="0"/>
              <a:t>tijdens</a:t>
            </a:r>
            <a:r>
              <a:rPr lang="en-US" dirty="0" smtClean="0"/>
              <a:t> </a:t>
            </a:r>
            <a:r>
              <a:rPr lang="en-US" dirty="0"/>
              <a:t>het </a:t>
            </a:r>
            <a:r>
              <a:rPr lang="en-US" dirty="0" err="1" smtClean="0"/>
              <a:t>gebruik</a:t>
            </a:r>
            <a:r>
              <a:rPr lang="en-US" dirty="0" smtClean="0"/>
              <a:t>                       (</a:t>
            </a:r>
            <a:r>
              <a:rPr lang="en-US" dirty="0" err="1" smtClean="0"/>
              <a:t>vb</a:t>
            </a:r>
            <a:r>
              <a:rPr lang="en-US" dirty="0" smtClean="0"/>
              <a:t> bank)</a:t>
            </a:r>
            <a:endParaRPr lang="en-US" dirty="0"/>
          </a:p>
        </p:txBody>
      </p:sp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684" y="2944891"/>
            <a:ext cx="3198614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15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 smtClean="0"/>
              <a:t>Mobiele marketing in bredere context</a:t>
            </a:r>
            <a:endParaRPr lang="nl-NL" sz="40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Omgevingsfactoren om op in te spelen: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Tijd</a:t>
            </a:r>
          </a:p>
          <a:p>
            <a:pPr marL="914400" lvl="1" indent="-514350"/>
            <a:r>
              <a:rPr lang="nl-NL" dirty="0" err="1" smtClean="0"/>
              <a:t>Vb</a:t>
            </a:r>
            <a:r>
              <a:rPr lang="nl-NL" dirty="0" smtClean="0"/>
              <a:t> </a:t>
            </a:r>
            <a:r>
              <a:rPr lang="nl-NL" dirty="0" err="1" smtClean="0"/>
              <a:t>Wenzami</a:t>
            </a:r>
            <a:r>
              <a:rPr lang="nl-NL" dirty="0" smtClean="0"/>
              <a:t> </a:t>
            </a:r>
            <a:r>
              <a:rPr lang="nl-NL" dirty="0" err="1" smtClean="0"/>
              <a:t>app</a:t>
            </a:r>
            <a:r>
              <a:rPr lang="nl-NL" dirty="0" smtClean="0"/>
              <a:t>: eetgelegenheid aangepast aan moment van de dag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Locatie</a:t>
            </a:r>
          </a:p>
          <a:p>
            <a:pPr marL="914400" lvl="1" indent="-514350"/>
            <a:r>
              <a:rPr lang="nl-NL" dirty="0" err="1" smtClean="0"/>
              <a:t>Vb</a:t>
            </a:r>
            <a:r>
              <a:rPr lang="nl-NL" dirty="0" smtClean="0"/>
              <a:t> </a:t>
            </a:r>
            <a:r>
              <a:rPr lang="nl-NL" dirty="0" err="1" smtClean="0"/>
              <a:t>Swarm</a:t>
            </a:r>
            <a:r>
              <a:rPr lang="nl-NL" dirty="0" smtClean="0"/>
              <a:t>, FB </a:t>
            </a:r>
            <a:r>
              <a:rPr lang="nl-NL" dirty="0" err="1" smtClean="0"/>
              <a:t>Places</a:t>
            </a:r>
            <a:endParaRPr lang="nl-NL" dirty="0" smtClean="0"/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Profilering naar gebruik</a:t>
            </a:r>
          </a:p>
          <a:p>
            <a:pPr marL="914400" lvl="1" indent="-514350"/>
            <a:r>
              <a:rPr lang="nl-NL" dirty="0" err="1" smtClean="0"/>
              <a:t>Vb</a:t>
            </a:r>
            <a:r>
              <a:rPr lang="nl-NL" dirty="0" smtClean="0"/>
              <a:t> </a:t>
            </a:r>
            <a:r>
              <a:rPr lang="nl-NL" dirty="0" err="1" smtClean="0"/>
              <a:t>Spotify</a:t>
            </a:r>
            <a:r>
              <a:rPr lang="nl-NL" dirty="0" smtClean="0"/>
              <a:t> die muziek kiest waar jij van houdt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12440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 smtClean="0"/>
              <a:t>4 niveaus van mobiele marketing</a:t>
            </a:r>
            <a:endParaRPr lang="nl-NL" sz="40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dirty="0" smtClean="0"/>
              <a:t>SMS</a:t>
            </a:r>
          </a:p>
          <a:p>
            <a:pPr marL="914400" lvl="1" indent="-514350"/>
            <a:r>
              <a:rPr lang="nl-NL" dirty="0" err="1" smtClean="0"/>
              <a:t>vb</a:t>
            </a:r>
            <a:r>
              <a:rPr lang="nl-NL" dirty="0" smtClean="0"/>
              <a:t> gebruik: </a:t>
            </a:r>
            <a:r>
              <a:rPr lang="nl-NL" dirty="0" err="1" smtClean="0"/>
              <a:t>smsje</a:t>
            </a:r>
            <a:r>
              <a:rPr lang="nl-NL" dirty="0" smtClean="0"/>
              <a:t> als herstelling klaar is, pakje geleverd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Klassieke site toegankelijk voor mobiel gebruik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Mobiele site of </a:t>
            </a:r>
            <a:r>
              <a:rPr lang="nl-NL" dirty="0" err="1" smtClean="0"/>
              <a:t>responsive</a:t>
            </a:r>
            <a:r>
              <a:rPr lang="nl-NL" dirty="0" smtClean="0"/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3116593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e Hogeschool PXL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Presentatie Hogeschool PXL.potx</Template>
  <TotalTime>11434</TotalTime>
  <Words>981</Words>
  <Application>Microsoft Macintosh PowerPoint</Application>
  <PresentationFormat>Diavoorstelling (4:3)</PresentationFormat>
  <Paragraphs>162</Paragraphs>
  <Slides>68</Slides>
  <Notes>10</Notes>
  <HiddenSlides>0</HiddenSlides>
  <MMClips>1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68</vt:i4>
      </vt:variant>
    </vt:vector>
  </HeadingPairs>
  <TitlesOfParts>
    <vt:vector size="69" baseType="lpstr">
      <vt:lpstr>Presentatie Hogeschool PXL</vt:lpstr>
      <vt:lpstr>Digitale marketing: Mobiele marketing</vt:lpstr>
      <vt:lpstr>Leerprogramma</vt:lpstr>
      <vt:lpstr>PowerPoint-presentatie</vt:lpstr>
      <vt:lpstr>Verlaat jij het huis zonder je GSM?</vt:lpstr>
      <vt:lpstr>Tablets als persoonlijk scherm</vt:lpstr>
      <vt:lpstr>Verbreed je bereik mobiel</vt:lpstr>
      <vt:lpstr>Hoe Mobiel inzetten?</vt:lpstr>
      <vt:lpstr>Mobiele marketing in bredere context</vt:lpstr>
      <vt:lpstr>4 niveaus van mobiele marketing</vt:lpstr>
      <vt:lpstr>4 niveaus van mobiele marketing</vt:lpstr>
      <vt:lpstr>Mobiele marketing</vt:lpstr>
      <vt:lpstr>Algemeen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Tips bij gebruik mobiele applicaties</vt:lpstr>
      <vt:lpstr>QR code</vt:lpstr>
      <vt:lpstr>Toepassing van picture recognition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Database uitbouwen</vt:lpstr>
      <vt:lpstr>PowerPoint-presentatie</vt:lpstr>
      <vt:lpstr>Push en pull</vt:lpstr>
      <vt:lpstr>Betalen: mobile wallet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PHL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Evy Schröter</dc:creator>
  <cp:lastModifiedBy>Christof Jans</cp:lastModifiedBy>
  <cp:revision>38</cp:revision>
  <dcterms:created xsi:type="dcterms:W3CDTF">2013-03-26T10:10:44Z</dcterms:created>
  <dcterms:modified xsi:type="dcterms:W3CDTF">2014-10-24T20:29:47Z</dcterms:modified>
</cp:coreProperties>
</file>